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7556500" cy="10693400"/>
  <p:notesSz cx="6858000" cy="9144000"/>
  <p:embeddedFontLst>
    <p:embeddedFont>
      <p:font typeface="Montserrat Ultra-Bold" charset="1" panose="00000900000000000000"/>
      <p:regular r:id="rId11"/>
    </p:embeddedFont>
    <p:embeddedFont>
      <p:font typeface="Montserrat Semi-Bold" charset="1" panose="00000700000000000000"/>
      <p:regular r:id="rId12"/>
    </p:embeddedFont>
    <p:embeddedFont>
      <p:font typeface="Montserrat Bold" charset="1" panose="00000800000000000000"/>
      <p:regular r:id="rId13"/>
    </p:embeddedFont>
    <p:embeddedFont>
      <p:font typeface="Montserrat" charset="1" panose="00000500000000000000"/>
      <p:regular r:id="rId14"/>
    </p:embeddedFont>
    <p:embeddedFont>
      <p:font typeface="Montserrat Medium" charset="1" panose="000006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11.svg" Type="http://schemas.openxmlformats.org/officeDocument/2006/relationships/image"/><Relationship Id="rId2" Target="../media/image1.jpeg" Type="http://schemas.openxmlformats.org/officeDocument/2006/relationships/image"/><Relationship Id="rId3" Target="../media/image12.jpe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11.svg" Type="http://schemas.openxmlformats.org/officeDocument/2006/relationships/image"/><Relationship Id="rId2" Target="../media/image15.jpeg" Type="http://schemas.openxmlformats.org/officeDocument/2006/relationships/image"/><Relationship Id="rId3" Target="../media/image16.jpe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11.svg" Type="http://schemas.openxmlformats.org/officeDocument/2006/relationships/image"/><Relationship Id="rId2" Target="../media/image17.png" Type="http://schemas.openxmlformats.org/officeDocument/2006/relationships/image"/><Relationship Id="rId3" Target="../media/image18.pn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11" Target="../media/image2.png" Type="http://schemas.openxmlformats.org/officeDocument/2006/relationships/image"/><Relationship Id="rId12" Target="../media/image3.svg" Type="http://schemas.openxmlformats.org/officeDocument/2006/relationships/image"/><Relationship Id="rId2" Target="../media/image1.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1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4300" y="-114300"/>
            <a:ext cx="7788600" cy="10920600"/>
            <a:chOff x="0" y="0"/>
            <a:chExt cx="10384800" cy="14560800"/>
          </a:xfrm>
        </p:grpSpPr>
        <p:pic>
          <p:nvPicPr>
            <p:cNvPr name="Picture 3" id="3"/>
            <p:cNvPicPr>
              <a:picLocks noChangeAspect="true"/>
            </p:cNvPicPr>
            <p:nvPr/>
          </p:nvPicPr>
          <p:blipFill>
            <a:blip r:embed="rId2"/>
            <a:srcRect l="27102" t="0" r="42705" b="0"/>
            <a:stretch>
              <a:fillRect/>
            </a:stretch>
          </p:blipFill>
          <p:spPr>
            <a:xfrm flipH="false" flipV="false">
              <a:off x="0" y="0"/>
              <a:ext cx="10384800" cy="14560800"/>
            </a:xfrm>
            <a:prstGeom prst="rect">
              <a:avLst/>
            </a:prstGeom>
          </p:spPr>
        </p:pic>
      </p:grpSp>
      <p:sp>
        <p:nvSpPr>
          <p:cNvPr name="AutoShape 4" id="4"/>
          <p:cNvSpPr/>
          <p:nvPr/>
        </p:nvSpPr>
        <p:spPr>
          <a:xfrm rot="0">
            <a:off x="1256330" y="5824654"/>
            <a:ext cx="6417970" cy="2779389"/>
          </a:xfrm>
          <a:prstGeom prst="rect">
            <a:avLst/>
          </a:prstGeom>
          <a:solidFill>
            <a:srgbClr val="D1AC16"/>
          </a:solidFill>
        </p:spPr>
      </p:sp>
      <p:sp>
        <p:nvSpPr>
          <p:cNvPr name="AutoShape 5" id="5"/>
          <p:cNvSpPr/>
          <p:nvPr/>
        </p:nvSpPr>
        <p:spPr>
          <a:xfrm rot="0">
            <a:off x="756000" y="756000"/>
            <a:ext cx="1902423" cy="873158"/>
          </a:xfrm>
          <a:prstGeom prst="rect">
            <a:avLst/>
          </a:prstGeom>
          <a:solidFill>
            <a:srgbClr val="D1AC16">
              <a:alpha val="84706"/>
            </a:srgbClr>
          </a:solidFill>
        </p:spPr>
      </p:sp>
      <p:sp>
        <p:nvSpPr>
          <p:cNvPr name="AutoShape 6" id="6"/>
          <p:cNvSpPr/>
          <p:nvPr/>
        </p:nvSpPr>
        <p:spPr>
          <a:xfrm rot="0">
            <a:off x="756000" y="5486440"/>
            <a:ext cx="1000660" cy="2851255"/>
          </a:xfrm>
          <a:prstGeom prst="rect">
            <a:avLst/>
          </a:prstGeom>
          <a:solidFill>
            <a:srgbClr val="454747"/>
          </a:solidFill>
        </p:spPr>
      </p:sp>
      <p:sp>
        <p:nvSpPr>
          <p:cNvPr name="AutoShape 7" id="7"/>
          <p:cNvSpPr/>
          <p:nvPr/>
        </p:nvSpPr>
        <p:spPr>
          <a:xfrm rot="0">
            <a:off x="247934" y="9706363"/>
            <a:ext cx="7064132" cy="459274"/>
          </a:xfrm>
          <a:prstGeom prst="rect">
            <a:avLst/>
          </a:prstGeom>
          <a:solidFill>
            <a:srgbClr val="454747">
              <a:alpha val="84706"/>
            </a:srgbClr>
          </a:solidFill>
        </p:spPr>
      </p:sp>
      <p:sp>
        <p:nvSpPr>
          <p:cNvPr name="AutoShape 8" id="8"/>
          <p:cNvSpPr/>
          <p:nvPr/>
        </p:nvSpPr>
        <p:spPr>
          <a:xfrm rot="0">
            <a:off x="2191137" y="7695928"/>
            <a:ext cx="7009892" cy="0"/>
          </a:xfrm>
          <a:prstGeom prst="line">
            <a:avLst/>
          </a:prstGeom>
          <a:ln cap="flat" w="47625">
            <a:solidFill>
              <a:srgbClr val="FFFFFF"/>
            </a:solidFill>
            <a:prstDash val="solid"/>
            <a:headEnd type="none" len="sm" w="sm"/>
            <a:tailEnd type="none" len="sm" w="sm"/>
          </a:ln>
        </p:spPr>
      </p:sp>
      <p:sp>
        <p:nvSpPr>
          <p:cNvPr name="Freeform 9" id="9"/>
          <p:cNvSpPr/>
          <p:nvPr/>
        </p:nvSpPr>
        <p:spPr>
          <a:xfrm flipH="false" flipV="false" rot="0">
            <a:off x="5696083" y="-887207"/>
            <a:ext cx="1608246" cy="1872776"/>
          </a:xfrm>
          <a:custGeom>
            <a:avLst/>
            <a:gdLst/>
            <a:ahLst/>
            <a:cxnLst/>
            <a:rect r="r" b="b" t="t" l="l"/>
            <a:pathLst>
              <a:path h="1872776" w="1608246">
                <a:moveTo>
                  <a:pt x="0" y="0"/>
                </a:moveTo>
                <a:lnTo>
                  <a:pt x="1608247" y="0"/>
                </a:lnTo>
                <a:lnTo>
                  <a:pt x="1608247" y="1872776"/>
                </a:lnTo>
                <a:lnTo>
                  <a:pt x="0" y="187277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423132" y="4997201"/>
            <a:ext cx="840269" cy="978479"/>
          </a:xfrm>
          <a:custGeom>
            <a:avLst/>
            <a:gdLst/>
            <a:ahLst/>
            <a:cxnLst/>
            <a:rect r="r" b="b" t="t" l="l"/>
            <a:pathLst>
              <a:path h="978479" w="840269">
                <a:moveTo>
                  <a:pt x="0" y="0"/>
                </a:moveTo>
                <a:lnTo>
                  <a:pt x="840269" y="0"/>
                </a:lnTo>
                <a:lnTo>
                  <a:pt x="840269" y="978479"/>
                </a:lnTo>
                <a:lnTo>
                  <a:pt x="0" y="9784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2191137" y="6186251"/>
            <a:ext cx="4362530" cy="1289050"/>
          </a:xfrm>
          <a:prstGeom prst="rect">
            <a:avLst/>
          </a:prstGeom>
        </p:spPr>
        <p:txBody>
          <a:bodyPr anchor="t" rtlCol="false" tIns="0" lIns="0" bIns="0" rIns="0">
            <a:spAutoFit/>
          </a:bodyPr>
          <a:lstStyle/>
          <a:p>
            <a:pPr algn="l">
              <a:lnSpc>
                <a:spcPts val="5000"/>
              </a:lnSpc>
            </a:pPr>
            <a:r>
              <a:rPr lang="en-US" b="true" sz="5000">
                <a:solidFill>
                  <a:srgbClr val="FFFFFF"/>
                </a:solidFill>
                <a:latin typeface="Montserrat Ultra-Bold"/>
                <a:ea typeface="Montserrat Ultra-Bold"/>
                <a:cs typeface="Montserrat Ultra-Bold"/>
                <a:sym typeface="Montserrat Ultra-Bold"/>
              </a:rPr>
              <a:t>BUSINESS PROPOSAL</a:t>
            </a:r>
          </a:p>
        </p:txBody>
      </p:sp>
      <p:sp>
        <p:nvSpPr>
          <p:cNvPr name="TextBox 12" id="12"/>
          <p:cNvSpPr txBox="true"/>
          <p:nvPr/>
        </p:nvSpPr>
        <p:spPr>
          <a:xfrm rot="0">
            <a:off x="2191137" y="8017021"/>
            <a:ext cx="5355177" cy="320675"/>
          </a:xfrm>
          <a:prstGeom prst="rect">
            <a:avLst/>
          </a:prstGeom>
        </p:spPr>
        <p:txBody>
          <a:bodyPr anchor="t" rtlCol="false" tIns="0" lIns="0" bIns="0" rIns="0">
            <a:spAutoFit/>
          </a:bodyPr>
          <a:lstStyle/>
          <a:p>
            <a:pPr algn="l">
              <a:lnSpc>
                <a:spcPts val="2499"/>
              </a:lnSpc>
            </a:pPr>
            <a:r>
              <a:rPr lang="en-US" b="true" sz="2499">
                <a:solidFill>
                  <a:srgbClr val="FFFFFF"/>
                </a:solidFill>
                <a:latin typeface="Montserrat Semi-Bold"/>
                <a:ea typeface="Montserrat Semi-Bold"/>
                <a:cs typeface="Montserrat Semi-Bold"/>
                <a:sym typeface="Montserrat Semi-Bold"/>
              </a:rPr>
              <a:t>PROPOSAL TO: SALFORD CO.</a:t>
            </a:r>
          </a:p>
        </p:txBody>
      </p:sp>
      <p:sp>
        <p:nvSpPr>
          <p:cNvPr name="TextBox 13" id="13"/>
          <p:cNvSpPr txBox="true"/>
          <p:nvPr/>
        </p:nvSpPr>
        <p:spPr>
          <a:xfrm rot="0">
            <a:off x="934630" y="1014144"/>
            <a:ext cx="1545164" cy="190500"/>
          </a:xfrm>
          <a:prstGeom prst="rect">
            <a:avLst/>
          </a:prstGeom>
        </p:spPr>
        <p:txBody>
          <a:bodyPr anchor="t" rtlCol="false" tIns="0" lIns="0" bIns="0" rIns="0">
            <a:spAutoFit/>
          </a:bodyPr>
          <a:lstStyle/>
          <a:p>
            <a:pPr algn="ctr">
              <a:lnSpc>
                <a:spcPts val="1499"/>
              </a:lnSpc>
            </a:pPr>
            <a:r>
              <a:rPr lang="en-US" b="true" sz="1499" spc="140">
                <a:solidFill>
                  <a:srgbClr val="FFFFFF"/>
                </a:solidFill>
                <a:latin typeface="Montserrat Bold"/>
                <a:ea typeface="Montserrat Bold"/>
                <a:cs typeface="Montserrat Bold"/>
                <a:sym typeface="Montserrat Bold"/>
              </a:rPr>
              <a:t>KEITHSTON</a:t>
            </a:r>
          </a:p>
        </p:txBody>
      </p:sp>
      <p:sp>
        <p:nvSpPr>
          <p:cNvPr name="TextBox 14" id="14"/>
          <p:cNvSpPr txBox="true"/>
          <p:nvPr/>
        </p:nvSpPr>
        <p:spPr>
          <a:xfrm rot="0">
            <a:off x="934630" y="1233219"/>
            <a:ext cx="1545164" cy="166370"/>
          </a:xfrm>
          <a:prstGeom prst="rect">
            <a:avLst/>
          </a:prstGeom>
        </p:spPr>
        <p:txBody>
          <a:bodyPr anchor="t" rtlCol="false" tIns="0" lIns="0" bIns="0" rIns="0">
            <a:spAutoFit/>
          </a:bodyPr>
          <a:lstStyle/>
          <a:p>
            <a:pPr algn="ctr">
              <a:lnSpc>
                <a:spcPts val="1299"/>
              </a:lnSpc>
            </a:pPr>
            <a:r>
              <a:rPr lang="en-US" b="true" sz="1299">
                <a:solidFill>
                  <a:srgbClr val="FFFFFF"/>
                </a:solidFill>
                <a:latin typeface="Montserrat Semi-Bold"/>
                <a:ea typeface="Montserrat Semi-Bold"/>
                <a:cs typeface="Montserrat Semi-Bold"/>
                <a:sym typeface="Montserrat Semi-Bold"/>
              </a:rPr>
              <a:t>AND PARTNERS</a:t>
            </a:r>
          </a:p>
        </p:txBody>
      </p:sp>
      <p:sp>
        <p:nvSpPr>
          <p:cNvPr name="Freeform 15" id="15"/>
          <p:cNvSpPr/>
          <p:nvPr/>
        </p:nvSpPr>
        <p:spPr>
          <a:xfrm flipH="false" flipV="false" rot="0">
            <a:off x="2631883" y="9841207"/>
            <a:ext cx="171480" cy="171480"/>
          </a:xfrm>
          <a:custGeom>
            <a:avLst/>
            <a:gdLst/>
            <a:ahLst/>
            <a:cxnLst/>
            <a:rect r="r" b="b" t="t" l="l"/>
            <a:pathLst>
              <a:path h="171480" w="171480">
                <a:moveTo>
                  <a:pt x="0" y="0"/>
                </a:moveTo>
                <a:lnTo>
                  <a:pt x="171480" y="0"/>
                </a:lnTo>
                <a:lnTo>
                  <a:pt x="171480" y="171480"/>
                </a:lnTo>
                <a:lnTo>
                  <a:pt x="0" y="17148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547739" y="9854881"/>
            <a:ext cx="164998" cy="164998"/>
          </a:xfrm>
          <a:custGeom>
            <a:avLst/>
            <a:gdLst/>
            <a:ahLst/>
            <a:cxnLst/>
            <a:rect r="r" b="b" t="t" l="l"/>
            <a:pathLst>
              <a:path h="164998" w="164998">
                <a:moveTo>
                  <a:pt x="0" y="0"/>
                </a:moveTo>
                <a:lnTo>
                  <a:pt x="164999" y="0"/>
                </a:lnTo>
                <a:lnTo>
                  <a:pt x="164999" y="164999"/>
                </a:lnTo>
                <a:lnTo>
                  <a:pt x="0" y="164999"/>
                </a:lnTo>
                <a:lnTo>
                  <a:pt x="0" y="0"/>
                </a:lnTo>
                <a:close/>
              </a:path>
            </a:pathLst>
          </a:custGeom>
          <a:blipFill>
            <a:blip r:embed="rId9">
              <a:extLst>
                <a:ext uri="{96DAC541-7B7A-43D3-8B79-37D633B846F1}">
                  <asvg:svgBlip xmlns:asvg="http://schemas.microsoft.com/office/drawing/2016/SVG/main" r:embed="rId10"/>
                </a:ext>
              </a:extLst>
            </a:blip>
            <a:stretch>
              <a:fillRect l="0" t="-800" r="0" b="-800"/>
            </a:stretch>
          </a:blipFill>
        </p:spPr>
      </p:sp>
      <p:sp>
        <p:nvSpPr>
          <p:cNvPr name="Freeform 17" id="17"/>
          <p:cNvSpPr/>
          <p:nvPr/>
        </p:nvSpPr>
        <p:spPr>
          <a:xfrm flipH="false" flipV="false" rot="0">
            <a:off x="4924876" y="9867314"/>
            <a:ext cx="213752" cy="152566"/>
          </a:xfrm>
          <a:custGeom>
            <a:avLst/>
            <a:gdLst/>
            <a:ahLst/>
            <a:cxnLst/>
            <a:rect r="r" b="b" t="t" l="l"/>
            <a:pathLst>
              <a:path h="152566" w="213752">
                <a:moveTo>
                  <a:pt x="0" y="0"/>
                </a:moveTo>
                <a:lnTo>
                  <a:pt x="213753" y="0"/>
                </a:lnTo>
                <a:lnTo>
                  <a:pt x="213753" y="152566"/>
                </a:lnTo>
                <a:lnTo>
                  <a:pt x="0" y="15256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8" id="18"/>
          <p:cNvSpPr txBox="true"/>
          <p:nvPr/>
        </p:nvSpPr>
        <p:spPr>
          <a:xfrm rot="0">
            <a:off x="5216926" y="9842048"/>
            <a:ext cx="1795335" cy="173102"/>
          </a:xfrm>
          <a:prstGeom prst="rect">
            <a:avLst/>
          </a:prstGeom>
        </p:spPr>
        <p:txBody>
          <a:bodyPr anchor="t" rtlCol="false" tIns="0" lIns="0" bIns="0" rIns="0">
            <a:spAutoFit/>
          </a:bodyPr>
          <a:lstStyle/>
          <a:p>
            <a:pPr algn="l" marL="0" indent="0" lvl="0">
              <a:lnSpc>
                <a:spcPts val="1483"/>
              </a:lnSpc>
              <a:spcBef>
                <a:spcPct val="0"/>
              </a:spcBef>
            </a:pPr>
            <a:r>
              <a:rPr lang="en-US" sz="1059">
                <a:solidFill>
                  <a:srgbClr val="FFFFFF"/>
                </a:solidFill>
                <a:latin typeface="Montserrat"/>
                <a:ea typeface="Montserrat"/>
                <a:cs typeface="Montserrat"/>
                <a:sym typeface="Montserrat"/>
              </a:rPr>
              <a:t>hello@reallygreatsite.com</a:t>
            </a:r>
          </a:p>
        </p:txBody>
      </p:sp>
      <p:sp>
        <p:nvSpPr>
          <p:cNvPr name="TextBox 19" id="19"/>
          <p:cNvSpPr txBox="true"/>
          <p:nvPr/>
        </p:nvSpPr>
        <p:spPr>
          <a:xfrm rot="0">
            <a:off x="2932160" y="9848264"/>
            <a:ext cx="1859431" cy="173102"/>
          </a:xfrm>
          <a:prstGeom prst="rect">
            <a:avLst/>
          </a:prstGeom>
        </p:spPr>
        <p:txBody>
          <a:bodyPr anchor="t" rtlCol="false" tIns="0" lIns="0" bIns="0" rIns="0">
            <a:spAutoFit/>
          </a:bodyPr>
          <a:lstStyle/>
          <a:p>
            <a:pPr algn="l" marL="0" indent="0" lvl="0">
              <a:lnSpc>
                <a:spcPts val="1483"/>
              </a:lnSpc>
              <a:spcBef>
                <a:spcPct val="0"/>
              </a:spcBef>
            </a:pPr>
            <a:r>
              <a:rPr lang="en-US" sz="1059">
                <a:solidFill>
                  <a:srgbClr val="FFFFFF"/>
                </a:solidFill>
                <a:latin typeface="Montserrat"/>
                <a:ea typeface="Montserrat"/>
                <a:cs typeface="Montserrat"/>
                <a:sym typeface="Montserrat"/>
              </a:rPr>
              <a:t>www.</a:t>
            </a:r>
            <a:r>
              <a:rPr lang="en-US" sz="1059" u="none">
                <a:solidFill>
                  <a:srgbClr val="FFFFFF"/>
                </a:solidFill>
                <a:latin typeface="Montserrat"/>
                <a:ea typeface="Montserrat"/>
                <a:cs typeface="Montserrat"/>
                <a:sym typeface="Montserrat"/>
              </a:rPr>
              <a:t>reallygreatsite.com</a:t>
            </a:r>
          </a:p>
        </p:txBody>
      </p:sp>
      <p:sp>
        <p:nvSpPr>
          <p:cNvPr name="TextBox 20" id="20"/>
          <p:cNvSpPr txBox="true"/>
          <p:nvPr/>
        </p:nvSpPr>
        <p:spPr>
          <a:xfrm rot="0">
            <a:off x="843266" y="9857691"/>
            <a:ext cx="1662724" cy="173102"/>
          </a:xfrm>
          <a:prstGeom prst="rect">
            <a:avLst/>
          </a:prstGeom>
        </p:spPr>
        <p:txBody>
          <a:bodyPr anchor="t" rtlCol="false" tIns="0" lIns="0" bIns="0" rIns="0">
            <a:spAutoFit/>
          </a:bodyPr>
          <a:lstStyle/>
          <a:p>
            <a:pPr algn="l" marL="0" indent="0" lvl="0">
              <a:lnSpc>
                <a:spcPts val="1483"/>
              </a:lnSpc>
              <a:spcBef>
                <a:spcPct val="0"/>
              </a:spcBef>
            </a:pPr>
            <a:r>
              <a:rPr lang="en-US" sz="1059" u="none">
                <a:solidFill>
                  <a:srgbClr val="FFFFFF"/>
                </a:solidFill>
                <a:latin typeface="Montserrat"/>
                <a:ea typeface="Montserrat"/>
                <a:cs typeface="Montserrat"/>
                <a:sym typeface="Montserrat"/>
              </a:rPr>
              <a:t>+123-456-7890</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780000" y="1832278"/>
            <a:ext cx="3894300" cy="4849917"/>
            <a:chOff x="0" y="0"/>
            <a:chExt cx="5192400" cy="6466557"/>
          </a:xfrm>
        </p:grpSpPr>
        <p:pic>
          <p:nvPicPr>
            <p:cNvPr name="Picture 3" id="3"/>
            <p:cNvPicPr>
              <a:picLocks noChangeAspect="true"/>
            </p:cNvPicPr>
            <p:nvPr/>
          </p:nvPicPr>
          <p:blipFill>
            <a:blip r:embed="rId2"/>
            <a:srcRect l="65287" t="0" r="719" b="0"/>
            <a:stretch>
              <a:fillRect/>
            </a:stretch>
          </p:blipFill>
          <p:spPr>
            <a:xfrm flipH="false" flipV="false">
              <a:off x="0" y="0"/>
              <a:ext cx="5192400" cy="6466557"/>
            </a:xfrm>
            <a:prstGeom prst="rect">
              <a:avLst/>
            </a:prstGeom>
          </p:spPr>
        </p:pic>
      </p:grpSp>
      <p:grpSp>
        <p:nvGrpSpPr>
          <p:cNvPr name="Group 4" id="4"/>
          <p:cNvGrpSpPr/>
          <p:nvPr/>
        </p:nvGrpSpPr>
        <p:grpSpPr>
          <a:xfrm rot="0">
            <a:off x="3780000" y="7004257"/>
            <a:ext cx="3894300" cy="2193290"/>
            <a:chOff x="0" y="0"/>
            <a:chExt cx="5192400" cy="2924387"/>
          </a:xfrm>
        </p:grpSpPr>
        <p:pic>
          <p:nvPicPr>
            <p:cNvPr name="Picture 5" id="5"/>
            <p:cNvPicPr>
              <a:picLocks noChangeAspect="true"/>
            </p:cNvPicPr>
            <p:nvPr/>
          </p:nvPicPr>
          <p:blipFill>
            <a:blip r:embed="rId3"/>
            <a:srcRect l="0" t="12452" r="0" b="12452"/>
            <a:stretch>
              <a:fillRect/>
            </a:stretch>
          </p:blipFill>
          <p:spPr>
            <a:xfrm flipH="false" flipV="false">
              <a:off x="0" y="0"/>
              <a:ext cx="5192400" cy="2924387"/>
            </a:xfrm>
            <a:prstGeom prst="rect">
              <a:avLst/>
            </a:prstGeom>
          </p:spPr>
        </p:pic>
      </p:grpSp>
      <p:sp>
        <p:nvSpPr>
          <p:cNvPr name="TextBox 6" id="6"/>
          <p:cNvSpPr txBox="true"/>
          <p:nvPr/>
        </p:nvSpPr>
        <p:spPr>
          <a:xfrm rot="0">
            <a:off x="538501" y="434691"/>
            <a:ext cx="4203422" cy="660400"/>
          </a:xfrm>
          <a:prstGeom prst="rect">
            <a:avLst/>
          </a:prstGeom>
        </p:spPr>
        <p:txBody>
          <a:bodyPr anchor="t" rtlCol="false" tIns="0" lIns="0" bIns="0" rIns="0">
            <a:spAutoFit/>
          </a:bodyPr>
          <a:lstStyle/>
          <a:p>
            <a:pPr algn="l">
              <a:lnSpc>
                <a:spcPts val="5000"/>
              </a:lnSpc>
            </a:pPr>
            <a:r>
              <a:rPr lang="en-US" b="true" sz="5000">
                <a:solidFill>
                  <a:srgbClr val="1E1E1E"/>
                </a:solidFill>
                <a:latin typeface="Montserrat Ultra-Bold"/>
                <a:ea typeface="Montserrat Ultra-Bold"/>
                <a:cs typeface="Montserrat Ultra-Bold"/>
                <a:sym typeface="Montserrat Ultra-Bold"/>
              </a:rPr>
              <a:t>ABOUT US.</a:t>
            </a:r>
          </a:p>
        </p:txBody>
      </p:sp>
      <p:sp>
        <p:nvSpPr>
          <p:cNvPr name="AutoShape 7" id="7"/>
          <p:cNvSpPr/>
          <p:nvPr/>
        </p:nvSpPr>
        <p:spPr>
          <a:xfrm rot="0">
            <a:off x="5118530" y="-426329"/>
            <a:ext cx="3722569" cy="1531542"/>
          </a:xfrm>
          <a:prstGeom prst="rect">
            <a:avLst/>
          </a:prstGeom>
          <a:solidFill>
            <a:srgbClr val="454747"/>
          </a:solidFill>
        </p:spPr>
      </p:sp>
      <p:sp>
        <p:nvSpPr>
          <p:cNvPr name="AutoShape 8" id="8"/>
          <p:cNvSpPr/>
          <p:nvPr/>
        </p:nvSpPr>
        <p:spPr>
          <a:xfrm rot="0">
            <a:off x="4741923" y="362072"/>
            <a:ext cx="753213" cy="2002220"/>
          </a:xfrm>
          <a:prstGeom prst="rect">
            <a:avLst/>
          </a:prstGeom>
          <a:solidFill>
            <a:srgbClr val="D1AC16"/>
          </a:solidFill>
        </p:spPr>
      </p:sp>
      <p:sp>
        <p:nvSpPr>
          <p:cNvPr name="AutoShape 9" id="9"/>
          <p:cNvSpPr/>
          <p:nvPr/>
        </p:nvSpPr>
        <p:spPr>
          <a:xfrm rot="0">
            <a:off x="-516376" y="4257236"/>
            <a:ext cx="753213" cy="2002220"/>
          </a:xfrm>
          <a:prstGeom prst="rect">
            <a:avLst/>
          </a:prstGeom>
          <a:solidFill>
            <a:srgbClr val="D1AC16"/>
          </a:solidFill>
        </p:spPr>
      </p:sp>
      <p:sp>
        <p:nvSpPr>
          <p:cNvPr name="Freeform 10" id="10"/>
          <p:cNvSpPr/>
          <p:nvPr/>
        </p:nvSpPr>
        <p:spPr>
          <a:xfrm flipH="false" flipV="false" rot="0">
            <a:off x="3464801" y="7193953"/>
            <a:ext cx="630398" cy="734088"/>
          </a:xfrm>
          <a:custGeom>
            <a:avLst/>
            <a:gdLst/>
            <a:ahLst/>
            <a:cxnLst/>
            <a:rect r="r" b="b" t="t" l="l"/>
            <a:pathLst>
              <a:path h="734088" w="630398">
                <a:moveTo>
                  <a:pt x="0" y="0"/>
                </a:moveTo>
                <a:lnTo>
                  <a:pt x="630398" y="0"/>
                </a:lnTo>
                <a:lnTo>
                  <a:pt x="630398" y="734088"/>
                </a:lnTo>
                <a:lnTo>
                  <a:pt x="0" y="7340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6834031" y="-370947"/>
            <a:ext cx="840269" cy="978479"/>
          </a:xfrm>
          <a:custGeom>
            <a:avLst/>
            <a:gdLst/>
            <a:ahLst/>
            <a:cxnLst/>
            <a:rect r="r" b="b" t="t" l="l"/>
            <a:pathLst>
              <a:path h="978479" w="840269">
                <a:moveTo>
                  <a:pt x="0" y="0"/>
                </a:moveTo>
                <a:lnTo>
                  <a:pt x="840269" y="0"/>
                </a:lnTo>
                <a:lnTo>
                  <a:pt x="840269" y="978479"/>
                </a:lnTo>
                <a:lnTo>
                  <a:pt x="0" y="9784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12" id="12"/>
          <p:cNvSpPr/>
          <p:nvPr/>
        </p:nvSpPr>
        <p:spPr>
          <a:xfrm rot="0">
            <a:off x="247934" y="9805341"/>
            <a:ext cx="7064132" cy="459274"/>
          </a:xfrm>
          <a:prstGeom prst="rect">
            <a:avLst/>
          </a:prstGeom>
          <a:solidFill>
            <a:srgbClr val="454747"/>
          </a:solidFill>
        </p:spPr>
      </p:sp>
      <p:sp>
        <p:nvSpPr>
          <p:cNvPr name="Freeform 13" id="13"/>
          <p:cNvSpPr/>
          <p:nvPr/>
        </p:nvSpPr>
        <p:spPr>
          <a:xfrm flipH="false" flipV="false" rot="0">
            <a:off x="2719766" y="9940186"/>
            <a:ext cx="171480" cy="171480"/>
          </a:xfrm>
          <a:custGeom>
            <a:avLst/>
            <a:gdLst/>
            <a:ahLst/>
            <a:cxnLst/>
            <a:rect r="r" b="b" t="t" l="l"/>
            <a:pathLst>
              <a:path h="171480" w="171480">
                <a:moveTo>
                  <a:pt x="0" y="0"/>
                </a:moveTo>
                <a:lnTo>
                  <a:pt x="171480" y="0"/>
                </a:lnTo>
                <a:lnTo>
                  <a:pt x="171480" y="171480"/>
                </a:lnTo>
                <a:lnTo>
                  <a:pt x="0" y="1714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635622" y="9953860"/>
            <a:ext cx="164998" cy="164998"/>
          </a:xfrm>
          <a:custGeom>
            <a:avLst/>
            <a:gdLst/>
            <a:ahLst/>
            <a:cxnLst/>
            <a:rect r="r" b="b" t="t" l="l"/>
            <a:pathLst>
              <a:path h="164998" w="164998">
                <a:moveTo>
                  <a:pt x="0" y="0"/>
                </a:moveTo>
                <a:lnTo>
                  <a:pt x="164998" y="0"/>
                </a:lnTo>
                <a:lnTo>
                  <a:pt x="164998" y="164998"/>
                </a:lnTo>
                <a:lnTo>
                  <a:pt x="0" y="164998"/>
                </a:lnTo>
                <a:lnTo>
                  <a:pt x="0" y="0"/>
                </a:lnTo>
                <a:close/>
              </a:path>
            </a:pathLst>
          </a:custGeom>
          <a:blipFill>
            <a:blip r:embed="rId10">
              <a:extLst>
                <a:ext uri="{96DAC541-7B7A-43D3-8B79-37D633B846F1}">
                  <asvg:svgBlip xmlns:asvg="http://schemas.microsoft.com/office/drawing/2016/SVG/main" r:embed="rId11"/>
                </a:ext>
              </a:extLst>
            </a:blip>
            <a:stretch>
              <a:fillRect l="0" t="-800" r="0" b="-800"/>
            </a:stretch>
          </a:blipFill>
        </p:spPr>
      </p:sp>
      <p:sp>
        <p:nvSpPr>
          <p:cNvPr name="Freeform 15" id="15"/>
          <p:cNvSpPr/>
          <p:nvPr/>
        </p:nvSpPr>
        <p:spPr>
          <a:xfrm flipH="false" flipV="false" rot="0">
            <a:off x="5012759" y="9966293"/>
            <a:ext cx="213752" cy="152566"/>
          </a:xfrm>
          <a:custGeom>
            <a:avLst/>
            <a:gdLst/>
            <a:ahLst/>
            <a:cxnLst/>
            <a:rect r="r" b="b" t="t" l="l"/>
            <a:pathLst>
              <a:path h="152566" w="213752">
                <a:moveTo>
                  <a:pt x="0" y="0"/>
                </a:moveTo>
                <a:lnTo>
                  <a:pt x="213752" y="0"/>
                </a:lnTo>
                <a:lnTo>
                  <a:pt x="213752" y="152565"/>
                </a:lnTo>
                <a:lnTo>
                  <a:pt x="0" y="1525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AutoShape 16" id="16"/>
          <p:cNvSpPr/>
          <p:nvPr/>
        </p:nvSpPr>
        <p:spPr>
          <a:xfrm rot="0">
            <a:off x="-972762" y="1440353"/>
            <a:ext cx="2419200" cy="0"/>
          </a:xfrm>
          <a:prstGeom prst="line">
            <a:avLst/>
          </a:prstGeom>
          <a:ln cap="flat" w="47625">
            <a:solidFill>
              <a:srgbClr val="D1AC16"/>
            </a:solidFill>
            <a:prstDash val="solid"/>
            <a:headEnd type="none" len="sm" w="sm"/>
            <a:tailEnd type="none" len="sm" w="sm"/>
          </a:ln>
        </p:spPr>
      </p:sp>
      <p:sp>
        <p:nvSpPr>
          <p:cNvPr name="TextBox 17" id="17"/>
          <p:cNvSpPr txBox="true"/>
          <p:nvPr/>
        </p:nvSpPr>
        <p:spPr>
          <a:xfrm rot="0">
            <a:off x="5304809" y="9941026"/>
            <a:ext cx="1795335" cy="173102"/>
          </a:xfrm>
          <a:prstGeom prst="rect">
            <a:avLst/>
          </a:prstGeom>
        </p:spPr>
        <p:txBody>
          <a:bodyPr anchor="t" rtlCol="false" tIns="0" lIns="0" bIns="0" rIns="0">
            <a:spAutoFit/>
          </a:bodyPr>
          <a:lstStyle/>
          <a:p>
            <a:pPr algn="l" marL="0" indent="0" lvl="0">
              <a:lnSpc>
                <a:spcPts val="1483"/>
              </a:lnSpc>
              <a:spcBef>
                <a:spcPct val="0"/>
              </a:spcBef>
            </a:pPr>
            <a:r>
              <a:rPr lang="en-US" sz="1059">
                <a:solidFill>
                  <a:srgbClr val="FFFFFF"/>
                </a:solidFill>
                <a:latin typeface="Montserrat"/>
                <a:ea typeface="Montserrat"/>
                <a:cs typeface="Montserrat"/>
                <a:sym typeface="Montserrat"/>
              </a:rPr>
              <a:t>hello@reallygreatsite.com</a:t>
            </a:r>
          </a:p>
        </p:txBody>
      </p:sp>
      <p:sp>
        <p:nvSpPr>
          <p:cNvPr name="TextBox 18" id="18"/>
          <p:cNvSpPr txBox="true"/>
          <p:nvPr/>
        </p:nvSpPr>
        <p:spPr>
          <a:xfrm rot="0">
            <a:off x="3020043" y="9947243"/>
            <a:ext cx="1859431" cy="173102"/>
          </a:xfrm>
          <a:prstGeom prst="rect">
            <a:avLst/>
          </a:prstGeom>
        </p:spPr>
        <p:txBody>
          <a:bodyPr anchor="t" rtlCol="false" tIns="0" lIns="0" bIns="0" rIns="0">
            <a:spAutoFit/>
          </a:bodyPr>
          <a:lstStyle/>
          <a:p>
            <a:pPr algn="l" marL="0" indent="0" lvl="0">
              <a:lnSpc>
                <a:spcPts val="1483"/>
              </a:lnSpc>
              <a:spcBef>
                <a:spcPct val="0"/>
              </a:spcBef>
            </a:pPr>
            <a:r>
              <a:rPr lang="en-US" sz="1059">
                <a:solidFill>
                  <a:srgbClr val="FFFFFF"/>
                </a:solidFill>
                <a:latin typeface="Montserrat"/>
                <a:ea typeface="Montserrat"/>
                <a:cs typeface="Montserrat"/>
                <a:sym typeface="Montserrat"/>
              </a:rPr>
              <a:t>www.</a:t>
            </a:r>
            <a:r>
              <a:rPr lang="en-US" sz="1059" u="none">
                <a:solidFill>
                  <a:srgbClr val="FFFFFF"/>
                </a:solidFill>
                <a:latin typeface="Montserrat"/>
                <a:ea typeface="Montserrat"/>
                <a:cs typeface="Montserrat"/>
                <a:sym typeface="Montserrat"/>
              </a:rPr>
              <a:t>reallygreatsite.com</a:t>
            </a:r>
          </a:p>
        </p:txBody>
      </p:sp>
      <p:sp>
        <p:nvSpPr>
          <p:cNvPr name="TextBox 19" id="19"/>
          <p:cNvSpPr txBox="true"/>
          <p:nvPr/>
        </p:nvSpPr>
        <p:spPr>
          <a:xfrm rot="0">
            <a:off x="931149" y="9956670"/>
            <a:ext cx="1662724" cy="173102"/>
          </a:xfrm>
          <a:prstGeom prst="rect">
            <a:avLst/>
          </a:prstGeom>
        </p:spPr>
        <p:txBody>
          <a:bodyPr anchor="t" rtlCol="false" tIns="0" lIns="0" bIns="0" rIns="0">
            <a:spAutoFit/>
          </a:bodyPr>
          <a:lstStyle/>
          <a:p>
            <a:pPr algn="l" marL="0" indent="0" lvl="0">
              <a:lnSpc>
                <a:spcPts val="1483"/>
              </a:lnSpc>
              <a:spcBef>
                <a:spcPct val="0"/>
              </a:spcBef>
            </a:pPr>
            <a:r>
              <a:rPr lang="en-US" sz="1059" u="none">
                <a:solidFill>
                  <a:srgbClr val="FFFFFF"/>
                </a:solidFill>
                <a:latin typeface="Montserrat"/>
                <a:ea typeface="Montserrat"/>
                <a:cs typeface="Montserrat"/>
                <a:sym typeface="Montserrat"/>
              </a:rPr>
              <a:t>+123-456-7890</a:t>
            </a:r>
          </a:p>
        </p:txBody>
      </p:sp>
      <p:sp>
        <p:nvSpPr>
          <p:cNvPr name="TextBox 20" id="20"/>
          <p:cNvSpPr txBox="true"/>
          <p:nvPr/>
        </p:nvSpPr>
        <p:spPr>
          <a:xfrm rot="0">
            <a:off x="538501" y="1823847"/>
            <a:ext cx="2694072" cy="2469515"/>
          </a:xfrm>
          <a:prstGeom prst="rect">
            <a:avLst/>
          </a:prstGeom>
        </p:spPr>
        <p:txBody>
          <a:bodyPr anchor="t" rtlCol="false" tIns="0" lIns="0" bIns="0" rIns="0">
            <a:spAutoFit/>
          </a:bodyPr>
          <a:lstStyle/>
          <a:p>
            <a:pPr algn="l">
              <a:lnSpc>
                <a:spcPts val="1960"/>
              </a:lnSpc>
            </a:pPr>
            <a:r>
              <a:rPr lang="en-US" sz="1400" b="true">
                <a:solidFill>
                  <a:srgbClr val="1E1E1E"/>
                </a:solidFill>
                <a:latin typeface="Montserrat Medium"/>
                <a:ea typeface="Montserrat Medium"/>
                <a:cs typeface="Montserrat Medium"/>
                <a:sym typeface="Montserrat Medium"/>
              </a:rPr>
              <a:t>A magazine is a periodical publication, which can either be printed or published electronically. It is issued regularly, usually every week or every month, and it contains a variety of content. This can include articles, stories, photographs, and advertisements.</a:t>
            </a:r>
          </a:p>
        </p:txBody>
      </p:sp>
      <p:sp>
        <p:nvSpPr>
          <p:cNvPr name="TextBox 21" id="21"/>
          <p:cNvSpPr txBox="true"/>
          <p:nvPr/>
        </p:nvSpPr>
        <p:spPr>
          <a:xfrm rot="0">
            <a:off x="538501" y="4707980"/>
            <a:ext cx="2694072" cy="1974215"/>
          </a:xfrm>
          <a:prstGeom prst="rect">
            <a:avLst/>
          </a:prstGeom>
        </p:spPr>
        <p:txBody>
          <a:bodyPr anchor="t" rtlCol="false" tIns="0" lIns="0" bIns="0" rIns="0">
            <a:spAutoFit/>
          </a:bodyPr>
          <a:lstStyle/>
          <a:p>
            <a:pPr algn="l">
              <a:lnSpc>
                <a:spcPts val="1960"/>
              </a:lnSpc>
            </a:pPr>
            <a:r>
              <a:rPr lang="en-US" sz="1400" b="true">
                <a:solidFill>
                  <a:srgbClr val="1E1E1E"/>
                </a:solidFill>
                <a:latin typeface="Montserrat Medium"/>
                <a:ea typeface="Montserrat Medium"/>
                <a:cs typeface="Montserrat Medium"/>
                <a:sym typeface="Montserrat Medium"/>
              </a:rPr>
              <a:t>To create your own, choose a topic that interests you. It can be anything from fashion and beauty to travel and the news. Once you have your overall theme, you can start brainstorming the content. Just starting?</a:t>
            </a:r>
          </a:p>
        </p:txBody>
      </p:sp>
      <p:sp>
        <p:nvSpPr>
          <p:cNvPr name="TextBox 22" id="22"/>
          <p:cNvSpPr txBox="true"/>
          <p:nvPr/>
        </p:nvSpPr>
        <p:spPr>
          <a:xfrm rot="0">
            <a:off x="538501" y="6975682"/>
            <a:ext cx="2694072" cy="2221865"/>
          </a:xfrm>
          <a:prstGeom prst="rect">
            <a:avLst/>
          </a:prstGeom>
        </p:spPr>
        <p:txBody>
          <a:bodyPr anchor="t" rtlCol="false" tIns="0" lIns="0" bIns="0" rIns="0">
            <a:spAutoFit/>
          </a:bodyPr>
          <a:lstStyle/>
          <a:p>
            <a:pPr algn="l">
              <a:lnSpc>
                <a:spcPts val="1960"/>
              </a:lnSpc>
            </a:pPr>
            <a:r>
              <a:rPr lang="en-US" sz="1400" b="true">
                <a:solidFill>
                  <a:srgbClr val="1E1E1E"/>
                </a:solidFill>
                <a:latin typeface="Montserrat Medium"/>
                <a:ea typeface="Montserrat Medium"/>
                <a:cs typeface="Montserrat Medium"/>
                <a:sym typeface="Montserrat Medium"/>
              </a:rPr>
              <a:t>Next, think of a compelling feature for your cover story. This will be what draws your audience in. Make sure that you have accompanying visual content that immediately catches the eye. Include photos, illustrations, and other graphics to match.</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963918" y="2694380"/>
            <a:ext cx="2840082" cy="2440940"/>
            <a:chOff x="0" y="0"/>
            <a:chExt cx="3786776" cy="3254587"/>
          </a:xfrm>
        </p:grpSpPr>
        <p:pic>
          <p:nvPicPr>
            <p:cNvPr name="Picture 3" id="3"/>
            <p:cNvPicPr>
              <a:picLocks noChangeAspect="true"/>
            </p:cNvPicPr>
            <p:nvPr/>
          </p:nvPicPr>
          <p:blipFill>
            <a:blip r:embed="rId2"/>
            <a:srcRect l="0" t="21342" r="0" b="21342"/>
            <a:stretch>
              <a:fillRect/>
            </a:stretch>
          </p:blipFill>
          <p:spPr>
            <a:xfrm flipH="false" flipV="false">
              <a:off x="0" y="0"/>
              <a:ext cx="3786776" cy="3254587"/>
            </a:xfrm>
            <a:prstGeom prst="rect">
              <a:avLst/>
            </a:prstGeom>
          </p:spPr>
        </p:pic>
      </p:grpSp>
      <p:grpSp>
        <p:nvGrpSpPr>
          <p:cNvPr name="Group 4" id="4"/>
          <p:cNvGrpSpPr/>
          <p:nvPr/>
        </p:nvGrpSpPr>
        <p:grpSpPr>
          <a:xfrm rot="0">
            <a:off x="756000" y="5688906"/>
            <a:ext cx="2840082" cy="3692620"/>
            <a:chOff x="0" y="0"/>
            <a:chExt cx="3786776" cy="4923493"/>
          </a:xfrm>
        </p:grpSpPr>
        <p:pic>
          <p:nvPicPr>
            <p:cNvPr name="Picture 5" id="5"/>
            <p:cNvPicPr>
              <a:picLocks noChangeAspect="true"/>
            </p:cNvPicPr>
            <p:nvPr/>
          </p:nvPicPr>
          <p:blipFill>
            <a:blip r:embed="rId3"/>
            <a:srcRect l="0" t="1243" r="0" b="1243"/>
            <a:stretch>
              <a:fillRect/>
            </a:stretch>
          </p:blipFill>
          <p:spPr>
            <a:xfrm flipH="false" flipV="false">
              <a:off x="0" y="0"/>
              <a:ext cx="3786776" cy="4923493"/>
            </a:xfrm>
            <a:prstGeom prst="rect">
              <a:avLst/>
            </a:prstGeom>
          </p:spPr>
        </p:pic>
      </p:grpSp>
      <p:sp>
        <p:nvSpPr>
          <p:cNvPr name="AutoShape 6" id="6"/>
          <p:cNvSpPr/>
          <p:nvPr/>
        </p:nvSpPr>
        <p:spPr>
          <a:xfrm rot="0">
            <a:off x="-1861285" y="-426329"/>
            <a:ext cx="4141676" cy="1683944"/>
          </a:xfrm>
          <a:prstGeom prst="rect">
            <a:avLst/>
          </a:prstGeom>
          <a:solidFill>
            <a:srgbClr val="454747"/>
          </a:solidFill>
        </p:spPr>
      </p:sp>
      <p:sp>
        <p:nvSpPr>
          <p:cNvPr name="AutoShape 7" id="7"/>
          <p:cNvSpPr/>
          <p:nvPr/>
        </p:nvSpPr>
        <p:spPr>
          <a:xfrm rot="0">
            <a:off x="1464224" y="378175"/>
            <a:ext cx="1270379" cy="1978940"/>
          </a:xfrm>
          <a:prstGeom prst="rect">
            <a:avLst/>
          </a:prstGeom>
          <a:solidFill>
            <a:srgbClr val="D1AC16"/>
          </a:solidFill>
        </p:spPr>
      </p:sp>
      <p:sp>
        <p:nvSpPr>
          <p:cNvPr name="AutoShape 8" id="8"/>
          <p:cNvSpPr/>
          <p:nvPr/>
        </p:nvSpPr>
        <p:spPr>
          <a:xfrm rot="0">
            <a:off x="7100143" y="7535216"/>
            <a:ext cx="1270379" cy="1466025"/>
          </a:xfrm>
          <a:prstGeom prst="rect">
            <a:avLst/>
          </a:prstGeom>
          <a:solidFill>
            <a:srgbClr val="D1AC16"/>
          </a:solidFill>
        </p:spPr>
      </p:sp>
      <p:sp>
        <p:nvSpPr>
          <p:cNvPr name="Freeform 9" id="9"/>
          <p:cNvSpPr/>
          <p:nvPr/>
        </p:nvSpPr>
        <p:spPr>
          <a:xfrm flipH="false" flipV="false" rot="0">
            <a:off x="209554" y="-426329"/>
            <a:ext cx="831769" cy="968581"/>
          </a:xfrm>
          <a:custGeom>
            <a:avLst/>
            <a:gdLst/>
            <a:ahLst/>
            <a:cxnLst/>
            <a:rect r="r" b="b" t="t" l="l"/>
            <a:pathLst>
              <a:path h="968581" w="831769">
                <a:moveTo>
                  <a:pt x="0" y="0"/>
                </a:moveTo>
                <a:lnTo>
                  <a:pt x="831768" y="0"/>
                </a:lnTo>
                <a:lnTo>
                  <a:pt x="831768" y="968580"/>
                </a:lnTo>
                <a:lnTo>
                  <a:pt x="0" y="96858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6388116" y="2946269"/>
            <a:ext cx="831769" cy="968581"/>
          </a:xfrm>
          <a:custGeom>
            <a:avLst/>
            <a:gdLst/>
            <a:ahLst/>
            <a:cxnLst/>
            <a:rect r="r" b="b" t="t" l="l"/>
            <a:pathLst>
              <a:path h="968581" w="831769">
                <a:moveTo>
                  <a:pt x="0" y="0"/>
                </a:moveTo>
                <a:lnTo>
                  <a:pt x="831768" y="0"/>
                </a:lnTo>
                <a:lnTo>
                  <a:pt x="831768" y="968581"/>
                </a:lnTo>
                <a:lnTo>
                  <a:pt x="0" y="9685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384736" y="5965501"/>
            <a:ext cx="831769" cy="968581"/>
          </a:xfrm>
          <a:custGeom>
            <a:avLst/>
            <a:gdLst/>
            <a:ahLst/>
            <a:cxnLst/>
            <a:rect r="r" b="b" t="t" l="l"/>
            <a:pathLst>
              <a:path h="968581" w="831769">
                <a:moveTo>
                  <a:pt x="0" y="0"/>
                </a:moveTo>
                <a:lnTo>
                  <a:pt x="831769" y="0"/>
                </a:lnTo>
                <a:lnTo>
                  <a:pt x="831769" y="968581"/>
                </a:lnTo>
                <a:lnTo>
                  <a:pt x="0" y="9685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12" id="12"/>
          <p:cNvSpPr/>
          <p:nvPr/>
        </p:nvSpPr>
        <p:spPr>
          <a:xfrm rot="20126">
            <a:off x="3779965" y="2025346"/>
            <a:ext cx="4067331" cy="0"/>
          </a:xfrm>
          <a:prstGeom prst="line">
            <a:avLst/>
          </a:prstGeom>
          <a:ln cap="flat" w="47625">
            <a:solidFill>
              <a:srgbClr val="D1AC16"/>
            </a:solidFill>
            <a:prstDash val="solid"/>
            <a:headEnd type="none" len="sm" w="sm"/>
            <a:tailEnd type="none" len="sm" w="sm"/>
          </a:ln>
        </p:spPr>
      </p:sp>
      <p:sp>
        <p:nvSpPr>
          <p:cNvPr name="AutoShape 13" id="13"/>
          <p:cNvSpPr/>
          <p:nvPr/>
        </p:nvSpPr>
        <p:spPr>
          <a:xfrm rot="0">
            <a:off x="247934" y="9805341"/>
            <a:ext cx="7064132" cy="459274"/>
          </a:xfrm>
          <a:prstGeom prst="rect">
            <a:avLst/>
          </a:prstGeom>
          <a:solidFill>
            <a:srgbClr val="454747"/>
          </a:solidFill>
        </p:spPr>
      </p:sp>
      <p:sp>
        <p:nvSpPr>
          <p:cNvPr name="Freeform 14" id="14"/>
          <p:cNvSpPr/>
          <p:nvPr/>
        </p:nvSpPr>
        <p:spPr>
          <a:xfrm flipH="false" flipV="false" rot="0">
            <a:off x="2719766" y="9940186"/>
            <a:ext cx="171480" cy="171480"/>
          </a:xfrm>
          <a:custGeom>
            <a:avLst/>
            <a:gdLst/>
            <a:ahLst/>
            <a:cxnLst/>
            <a:rect r="r" b="b" t="t" l="l"/>
            <a:pathLst>
              <a:path h="171480" w="171480">
                <a:moveTo>
                  <a:pt x="0" y="0"/>
                </a:moveTo>
                <a:lnTo>
                  <a:pt x="171480" y="0"/>
                </a:lnTo>
                <a:lnTo>
                  <a:pt x="171480" y="171480"/>
                </a:lnTo>
                <a:lnTo>
                  <a:pt x="0" y="1714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635622" y="9953860"/>
            <a:ext cx="164998" cy="164998"/>
          </a:xfrm>
          <a:custGeom>
            <a:avLst/>
            <a:gdLst/>
            <a:ahLst/>
            <a:cxnLst/>
            <a:rect r="r" b="b" t="t" l="l"/>
            <a:pathLst>
              <a:path h="164998" w="164998">
                <a:moveTo>
                  <a:pt x="0" y="0"/>
                </a:moveTo>
                <a:lnTo>
                  <a:pt x="164998" y="0"/>
                </a:lnTo>
                <a:lnTo>
                  <a:pt x="164998" y="164998"/>
                </a:lnTo>
                <a:lnTo>
                  <a:pt x="0" y="164998"/>
                </a:lnTo>
                <a:lnTo>
                  <a:pt x="0" y="0"/>
                </a:lnTo>
                <a:close/>
              </a:path>
            </a:pathLst>
          </a:custGeom>
          <a:blipFill>
            <a:blip r:embed="rId10">
              <a:extLst>
                <a:ext uri="{96DAC541-7B7A-43D3-8B79-37D633B846F1}">
                  <asvg:svgBlip xmlns:asvg="http://schemas.microsoft.com/office/drawing/2016/SVG/main" r:embed="rId11"/>
                </a:ext>
              </a:extLst>
            </a:blip>
            <a:stretch>
              <a:fillRect l="0" t="-800" r="0" b="-800"/>
            </a:stretch>
          </a:blipFill>
        </p:spPr>
      </p:sp>
      <p:sp>
        <p:nvSpPr>
          <p:cNvPr name="Freeform 16" id="16"/>
          <p:cNvSpPr/>
          <p:nvPr/>
        </p:nvSpPr>
        <p:spPr>
          <a:xfrm flipH="false" flipV="false" rot="0">
            <a:off x="5012759" y="9966293"/>
            <a:ext cx="213752" cy="152566"/>
          </a:xfrm>
          <a:custGeom>
            <a:avLst/>
            <a:gdLst/>
            <a:ahLst/>
            <a:cxnLst/>
            <a:rect r="r" b="b" t="t" l="l"/>
            <a:pathLst>
              <a:path h="152566" w="213752">
                <a:moveTo>
                  <a:pt x="0" y="0"/>
                </a:moveTo>
                <a:lnTo>
                  <a:pt x="213752" y="0"/>
                </a:lnTo>
                <a:lnTo>
                  <a:pt x="213752" y="152565"/>
                </a:lnTo>
                <a:lnTo>
                  <a:pt x="0" y="1525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7" id="17"/>
          <p:cNvSpPr txBox="true"/>
          <p:nvPr/>
        </p:nvSpPr>
        <p:spPr>
          <a:xfrm rot="0">
            <a:off x="3235580" y="401425"/>
            <a:ext cx="3568420" cy="1289050"/>
          </a:xfrm>
          <a:prstGeom prst="rect">
            <a:avLst/>
          </a:prstGeom>
        </p:spPr>
        <p:txBody>
          <a:bodyPr anchor="t" rtlCol="false" tIns="0" lIns="0" bIns="0" rIns="0">
            <a:spAutoFit/>
          </a:bodyPr>
          <a:lstStyle/>
          <a:p>
            <a:pPr algn="r">
              <a:lnSpc>
                <a:spcPts val="5000"/>
              </a:lnSpc>
            </a:pPr>
            <a:r>
              <a:rPr lang="en-US" b="true" sz="5000">
                <a:solidFill>
                  <a:srgbClr val="1E1E1E"/>
                </a:solidFill>
                <a:latin typeface="Montserrat Ultra-Bold"/>
                <a:ea typeface="Montserrat Ultra-Bold"/>
                <a:cs typeface="Montserrat Ultra-Bold"/>
                <a:sym typeface="Montserrat Ultra-Bold"/>
              </a:rPr>
              <a:t>OUR MARKET.</a:t>
            </a:r>
          </a:p>
        </p:txBody>
      </p:sp>
      <p:sp>
        <p:nvSpPr>
          <p:cNvPr name="TextBox 18" id="18"/>
          <p:cNvSpPr txBox="true"/>
          <p:nvPr/>
        </p:nvSpPr>
        <p:spPr>
          <a:xfrm rot="0">
            <a:off x="5304809" y="9941026"/>
            <a:ext cx="1795335" cy="173102"/>
          </a:xfrm>
          <a:prstGeom prst="rect">
            <a:avLst/>
          </a:prstGeom>
        </p:spPr>
        <p:txBody>
          <a:bodyPr anchor="t" rtlCol="false" tIns="0" lIns="0" bIns="0" rIns="0">
            <a:spAutoFit/>
          </a:bodyPr>
          <a:lstStyle/>
          <a:p>
            <a:pPr algn="l" marL="0" indent="0" lvl="0">
              <a:lnSpc>
                <a:spcPts val="1483"/>
              </a:lnSpc>
              <a:spcBef>
                <a:spcPct val="0"/>
              </a:spcBef>
            </a:pPr>
            <a:r>
              <a:rPr lang="en-US" sz="1059">
                <a:solidFill>
                  <a:srgbClr val="FFFFFF"/>
                </a:solidFill>
                <a:latin typeface="Montserrat"/>
                <a:ea typeface="Montserrat"/>
                <a:cs typeface="Montserrat"/>
                <a:sym typeface="Montserrat"/>
              </a:rPr>
              <a:t>hello@reallygreatsite.com</a:t>
            </a:r>
          </a:p>
        </p:txBody>
      </p:sp>
      <p:sp>
        <p:nvSpPr>
          <p:cNvPr name="TextBox 19" id="19"/>
          <p:cNvSpPr txBox="true"/>
          <p:nvPr/>
        </p:nvSpPr>
        <p:spPr>
          <a:xfrm rot="0">
            <a:off x="3020043" y="9947243"/>
            <a:ext cx="1859431" cy="173102"/>
          </a:xfrm>
          <a:prstGeom prst="rect">
            <a:avLst/>
          </a:prstGeom>
        </p:spPr>
        <p:txBody>
          <a:bodyPr anchor="t" rtlCol="false" tIns="0" lIns="0" bIns="0" rIns="0">
            <a:spAutoFit/>
          </a:bodyPr>
          <a:lstStyle/>
          <a:p>
            <a:pPr algn="l" marL="0" indent="0" lvl="0">
              <a:lnSpc>
                <a:spcPts val="1483"/>
              </a:lnSpc>
              <a:spcBef>
                <a:spcPct val="0"/>
              </a:spcBef>
            </a:pPr>
            <a:r>
              <a:rPr lang="en-US" sz="1059">
                <a:solidFill>
                  <a:srgbClr val="FFFFFF"/>
                </a:solidFill>
                <a:latin typeface="Montserrat"/>
                <a:ea typeface="Montserrat"/>
                <a:cs typeface="Montserrat"/>
                <a:sym typeface="Montserrat"/>
              </a:rPr>
              <a:t>www.</a:t>
            </a:r>
            <a:r>
              <a:rPr lang="en-US" sz="1059" u="none">
                <a:solidFill>
                  <a:srgbClr val="FFFFFF"/>
                </a:solidFill>
                <a:latin typeface="Montserrat"/>
                <a:ea typeface="Montserrat"/>
                <a:cs typeface="Montserrat"/>
                <a:sym typeface="Montserrat"/>
              </a:rPr>
              <a:t>reallygreatsite.com</a:t>
            </a:r>
          </a:p>
        </p:txBody>
      </p:sp>
      <p:sp>
        <p:nvSpPr>
          <p:cNvPr name="TextBox 20" id="20"/>
          <p:cNvSpPr txBox="true"/>
          <p:nvPr/>
        </p:nvSpPr>
        <p:spPr>
          <a:xfrm rot="0">
            <a:off x="931149" y="9956670"/>
            <a:ext cx="1662724" cy="173102"/>
          </a:xfrm>
          <a:prstGeom prst="rect">
            <a:avLst/>
          </a:prstGeom>
        </p:spPr>
        <p:txBody>
          <a:bodyPr anchor="t" rtlCol="false" tIns="0" lIns="0" bIns="0" rIns="0">
            <a:spAutoFit/>
          </a:bodyPr>
          <a:lstStyle/>
          <a:p>
            <a:pPr algn="l" marL="0" indent="0" lvl="0">
              <a:lnSpc>
                <a:spcPts val="1483"/>
              </a:lnSpc>
              <a:spcBef>
                <a:spcPct val="0"/>
              </a:spcBef>
            </a:pPr>
            <a:r>
              <a:rPr lang="en-US" sz="1059" u="none">
                <a:solidFill>
                  <a:srgbClr val="FFFFFF"/>
                </a:solidFill>
                <a:latin typeface="Montserrat"/>
                <a:ea typeface="Montserrat"/>
                <a:cs typeface="Montserrat"/>
                <a:sym typeface="Montserrat"/>
              </a:rPr>
              <a:t>+123-456-7890</a:t>
            </a:r>
          </a:p>
        </p:txBody>
      </p:sp>
      <p:sp>
        <p:nvSpPr>
          <p:cNvPr name="TextBox 21" id="21"/>
          <p:cNvSpPr txBox="true"/>
          <p:nvPr/>
        </p:nvSpPr>
        <p:spPr>
          <a:xfrm rot="0">
            <a:off x="718121" y="2665805"/>
            <a:ext cx="2869220" cy="2469515"/>
          </a:xfrm>
          <a:prstGeom prst="rect">
            <a:avLst/>
          </a:prstGeom>
        </p:spPr>
        <p:txBody>
          <a:bodyPr anchor="t" rtlCol="false" tIns="0" lIns="0" bIns="0" rIns="0">
            <a:spAutoFit/>
          </a:bodyPr>
          <a:lstStyle/>
          <a:p>
            <a:pPr algn="l">
              <a:lnSpc>
                <a:spcPts val="1960"/>
              </a:lnSpc>
            </a:pPr>
            <a:r>
              <a:rPr lang="en-US" sz="1400" b="true">
                <a:solidFill>
                  <a:srgbClr val="1E1E1E"/>
                </a:solidFill>
                <a:latin typeface="Montserrat Medium"/>
                <a:ea typeface="Montserrat Medium"/>
                <a:cs typeface="Montserrat Medium"/>
                <a:sym typeface="Montserrat Medium"/>
              </a:rPr>
              <a:t>A magazine is a periodical publication, which can either be printed or published electronically. It is issued regularly, usually every week or every month, and it contains a variety of content. This can include articles, stories, photographs, and advertisements.</a:t>
            </a:r>
          </a:p>
        </p:txBody>
      </p:sp>
      <p:sp>
        <p:nvSpPr>
          <p:cNvPr name="TextBox 22" id="22"/>
          <p:cNvSpPr txBox="true"/>
          <p:nvPr/>
        </p:nvSpPr>
        <p:spPr>
          <a:xfrm rot="0">
            <a:off x="3963918" y="5660331"/>
            <a:ext cx="2840082" cy="2221865"/>
          </a:xfrm>
          <a:prstGeom prst="rect">
            <a:avLst/>
          </a:prstGeom>
        </p:spPr>
        <p:txBody>
          <a:bodyPr anchor="t" rtlCol="false" tIns="0" lIns="0" bIns="0" rIns="0">
            <a:spAutoFit/>
          </a:bodyPr>
          <a:lstStyle/>
          <a:p>
            <a:pPr algn="l">
              <a:lnSpc>
                <a:spcPts val="1960"/>
              </a:lnSpc>
            </a:pPr>
            <a:r>
              <a:rPr lang="en-US" sz="1400" b="true">
                <a:solidFill>
                  <a:srgbClr val="1E1E1E"/>
                </a:solidFill>
                <a:latin typeface="Montserrat Medium"/>
                <a:ea typeface="Montserrat Medium"/>
                <a:cs typeface="Montserrat Medium"/>
                <a:sym typeface="Montserrat Medium"/>
              </a:rPr>
              <a:t>Next, think of a compelling feature for your cover story. This will be what draws your audience in. Make sure that you have accompanying visual content that immediately catches the eye. Include photos, illustrations, and other graphics to match.</a:t>
            </a:r>
          </a:p>
        </p:txBody>
      </p:sp>
      <p:sp>
        <p:nvSpPr>
          <p:cNvPr name="TextBox 23" id="23"/>
          <p:cNvSpPr txBox="true"/>
          <p:nvPr/>
        </p:nvSpPr>
        <p:spPr>
          <a:xfrm rot="0">
            <a:off x="3963918" y="8150261"/>
            <a:ext cx="2840082" cy="1231265"/>
          </a:xfrm>
          <a:prstGeom prst="rect">
            <a:avLst/>
          </a:prstGeom>
        </p:spPr>
        <p:txBody>
          <a:bodyPr anchor="t" rtlCol="false" tIns="0" lIns="0" bIns="0" rIns="0">
            <a:spAutoFit/>
          </a:bodyPr>
          <a:lstStyle/>
          <a:p>
            <a:pPr algn="l">
              <a:lnSpc>
                <a:spcPts val="1960"/>
              </a:lnSpc>
            </a:pPr>
            <a:r>
              <a:rPr lang="en-US" sz="1400" b="true">
                <a:solidFill>
                  <a:srgbClr val="1E1E1E"/>
                </a:solidFill>
                <a:latin typeface="Montserrat Medium"/>
                <a:ea typeface="Montserrat Medium"/>
                <a:cs typeface="Montserrat Medium"/>
                <a:sym typeface="Montserrat Medium"/>
              </a:rPr>
              <a:t>To create your own, choose a topic that interests you. It can be anything from fashion and beauty to travel and the news. Once you have your overall.</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38501" y="2705147"/>
            <a:ext cx="3024000" cy="3554310"/>
            <a:chOff x="0" y="0"/>
            <a:chExt cx="4032000" cy="4739079"/>
          </a:xfrm>
        </p:grpSpPr>
        <p:pic>
          <p:nvPicPr>
            <p:cNvPr name="Picture 3" id="3"/>
            <p:cNvPicPr>
              <a:picLocks noChangeAspect="true"/>
            </p:cNvPicPr>
            <p:nvPr/>
          </p:nvPicPr>
          <p:blipFill>
            <a:blip r:embed="rId2"/>
            <a:srcRect l="21710" t="0" r="21710" b="0"/>
            <a:stretch>
              <a:fillRect/>
            </a:stretch>
          </p:blipFill>
          <p:spPr>
            <a:xfrm flipH="true" flipV="false">
              <a:off x="0" y="0"/>
              <a:ext cx="4032000" cy="4739079"/>
            </a:xfrm>
            <a:prstGeom prst="rect">
              <a:avLst/>
            </a:prstGeom>
          </p:spPr>
        </p:pic>
      </p:grpSp>
      <p:grpSp>
        <p:nvGrpSpPr>
          <p:cNvPr name="Group 4" id="4"/>
          <p:cNvGrpSpPr/>
          <p:nvPr/>
        </p:nvGrpSpPr>
        <p:grpSpPr>
          <a:xfrm rot="0">
            <a:off x="3934780" y="6520686"/>
            <a:ext cx="2869220" cy="3059001"/>
            <a:chOff x="0" y="0"/>
            <a:chExt cx="3825627" cy="4078668"/>
          </a:xfrm>
        </p:grpSpPr>
        <p:pic>
          <p:nvPicPr>
            <p:cNvPr name="Picture 5" id="5"/>
            <p:cNvPicPr>
              <a:picLocks noChangeAspect="true"/>
            </p:cNvPicPr>
            <p:nvPr/>
          </p:nvPicPr>
          <p:blipFill>
            <a:blip r:embed="rId3"/>
            <a:srcRect l="18734" t="0" r="18734" b="0"/>
            <a:stretch>
              <a:fillRect/>
            </a:stretch>
          </p:blipFill>
          <p:spPr>
            <a:xfrm flipH="false" flipV="false">
              <a:off x="0" y="0"/>
              <a:ext cx="3825627" cy="4078668"/>
            </a:xfrm>
            <a:prstGeom prst="rect">
              <a:avLst/>
            </a:prstGeom>
          </p:spPr>
        </p:pic>
      </p:grpSp>
      <p:sp>
        <p:nvSpPr>
          <p:cNvPr name="TextBox 6" id="6"/>
          <p:cNvSpPr txBox="true"/>
          <p:nvPr/>
        </p:nvSpPr>
        <p:spPr>
          <a:xfrm rot="0">
            <a:off x="538501" y="434691"/>
            <a:ext cx="4203422" cy="1289050"/>
          </a:xfrm>
          <a:prstGeom prst="rect">
            <a:avLst/>
          </a:prstGeom>
        </p:spPr>
        <p:txBody>
          <a:bodyPr anchor="t" rtlCol="false" tIns="0" lIns="0" bIns="0" rIns="0">
            <a:spAutoFit/>
          </a:bodyPr>
          <a:lstStyle/>
          <a:p>
            <a:pPr algn="l">
              <a:lnSpc>
                <a:spcPts val="5000"/>
              </a:lnSpc>
            </a:pPr>
            <a:r>
              <a:rPr lang="en-US" b="true" sz="5000">
                <a:solidFill>
                  <a:srgbClr val="1E1E1E"/>
                </a:solidFill>
                <a:latin typeface="Montserrat Ultra-Bold"/>
                <a:ea typeface="Montserrat Ultra-Bold"/>
                <a:cs typeface="Montserrat Ultra-Bold"/>
                <a:sym typeface="Montserrat Ultra-Bold"/>
              </a:rPr>
              <a:t>OUR MISSION.</a:t>
            </a:r>
          </a:p>
        </p:txBody>
      </p:sp>
      <p:sp>
        <p:nvSpPr>
          <p:cNvPr name="AutoShape 7" id="7"/>
          <p:cNvSpPr/>
          <p:nvPr/>
        </p:nvSpPr>
        <p:spPr>
          <a:xfrm rot="0">
            <a:off x="5118530" y="-426329"/>
            <a:ext cx="3722569" cy="1531542"/>
          </a:xfrm>
          <a:prstGeom prst="rect">
            <a:avLst/>
          </a:prstGeom>
          <a:solidFill>
            <a:srgbClr val="454747"/>
          </a:solidFill>
        </p:spPr>
      </p:sp>
      <p:sp>
        <p:nvSpPr>
          <p:cNvPr name="AutoShape 8" id="8"/>
          <p:cNvSpPr/>
          <p:nvPr/>
        </p:nvSpPr>
        <p:spPr>
          <a:xfrm rot="0">
            <a:off x="4741923" y="362072"/>
            <a:ext cx="753213" cy="2002220"/>
          </a:xfrm>
          <a:prstGeom prst="rect">
            <a:avLst/>
          </a:prstGeom>
          <a:solidFill>
            <a:srgbClr val="D1AC16"/>
          </a:solidFill>
        </p:spPr>
      </p:sp>
      <p:sp>
        <p:nvSpPr>
          <p:cNvPr name="Freeform 9" id="9"/>
          <p:cNvSpPr/>
          <p:nvPr/>
        </p:nvSpPr>
        <p:spPr>
          <a:xfrm flipH="false" flipV="false" rot="0">
            <a:off x="6834031" y="-370947"/>
            <a:ext cx="840269" cy="978479"/>
          </a:xfrm>
          <a:custGeom>
            <a:avLst/>
            <a:gdLst/>
            <a:ahLst/>
            <a:cxnLst/>
            <a:rect r="r" b="b" t="t" l="l"/>
            <a:pathLst>
              <a:path h="978479" w="840269">
                <a:moveTo>
                  <a:pt x="0" y="0"/>
                </a:moveTo>
                <a:lnTo>
                  <a:pt x="840269" y="0"/>
                </a:lnTo>
                <a:lnTo>
                  <a:pt x="840269" y="978479"/>
                </a:lnTo>
                <a:lnTo>
                  <a:pt x="0" y="9784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2593873" y="2215908"/>
            <a:ext cx="840269" cy="978479"/>
          </a:xfrm>
          <a:custGeom>
            <a:avLst/>
            <a:gdLst/>
            <a:ahLst/>
            <a:cxnLst/>
            <a:rect r="r" b="b" t="t" l="l"/>
            <a:pathLst>
              <a:path h="978479" w="840269">
                <a:moveTo>
                  <a:pt x="0" y="0"/>
                </a:moveTo>
                <a:lnTo>
                  <a:pt x="840269" y="0"/>
                </a:lnTo>
                <a:lnTo>
                  <a:pt x="840269" y="978479"/>
                </a:lnTo>
                <a:lnTo>
                  <a:pt x="0" y="9784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6471797" y="8327043"/>
            <a:ext cx="840269" cy="978479"/>
          </a:xfrm>
          <a:custGeom>
            <a:avLst/>
            <a:gdLst/>
            <a:ahLst/>
            <a:cxnLst/>
            <a:rect r="r" b="b" t="t" l="l"/>
            <a:pathLst>
              <a:path h="978479" w="840269">
                <a:moveTo>
                  <a:pt x="0" y="0"/>
                </a:moveTo>
                <a:lnTo>
                  <a:pt x="840269" y="0"/>
                </a:lnTo>
                <a:lnTo>
                  <a:pt x="840269" y="978479"/>
                </a:lnTo>
                <a:lnTo>
                  <a:pt x="0" y="9784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12" id="12"/>
          <p:cNvSpPr/>
          <p:nvPr/>
        </p:nvSpPr>
        <p:spPr>
          <a:xfrm rot="0">
            <a:off x="-139769" y="2107114"/>
            <a:ext cx="2419200" cy="0"/>
          </a:xfrm>
          <a:prstGeom prst="line">
            <a:avLst/>
          </a:prstGeom>
          <a:ln cap="flat" w="47625">
            <a:solidFill>
              <a:srgbClr val="D1AC16"/>
            </a:solidFill>
            <a:prstDash val="solid"/>
            <a:headEnd type="none" len="sm" w="sm"/>
            <a:tailEnd type="none" len="sm" w="sm"/>
          </a:ln>
        </p:spPr>
      </p:sp>
      <p:sp>
        <p:nvSpPr>
          <p:cNvPr name="AutoShape 13" id="13"/>
          <p:cNvSpPr/>
          <p:nvPr/>
        </p:nvSpPr>
        <p:spPr>
          <a:xfrm rot="0">
            <a:off x="-516376" y="4257236"/>
            <a:ext cx="753213" cy="2002220"/>
          </a:xfrm>
          <a:prstGeom prst="rect">
            <a:avLst/>
          </a:prstGeom>
          <a:solidFill>
            <a:srgbClr val="D1AC16"/>
          </a:solidFill>
        </p:spPr>
      </p:sp>
      <p:sp>
        <p:nvSpPr>
          <p:cNvPr name="AutoShape 14" id="14"/>
          <p:cNvSpPr/>
          <p:nvPr/>
        </p:nvSpPr>
        <p:spPr>
          <a:xfrm rot="0">
            <a:off x="247934" y="9805341"/>
            <a:ext cx="7064132" cy="459274"/>
          </a:xfrm>
          <a:prstGeom prst="rect">
            <a:avLst/>
          </a:prstGeom>
          <a:solidFill>
            <a:srgbClr val="454747"/>
          </a:solidFill>
        </p:spPr>
      </p:sp>
      <p:sp>
        <p:nvSpPr>
          <p:cNvPr name="Freeform 15" id="15"/>
          <p:cNvSpPr/>
          <p:nvPr/>
        </p:nvSpPr>
        <p:spPr>
          <a:xfrm flipH="false" flipV="false" rot="0">
            <a:off x="2719766" y="9940186"/>
            <a:ext cx="171480" cy="171480"/>
          </a:xfrm>
          <a:custGeom>
            <a:avLst/>
            <a:gdLst/>
            <a:ahLst/>
            <a:cxnLst/>
            <a:rect r="r" b="b" t="t" l="l"/>
            <a:pathLst>
              <a:path h="171480" w="171480">
                <a:moveTo>
                  <a:pt x="0" y="0"/>
                </a:moveTo>
                <a:lnTo>
                  <a:pt x="171480" y="0"/>
                </a:lnTo>
                <a:lnTo>
                  <a:pt x="171480" y="171480"/>
                </a:lnTo>
                <a:lnTo>
                  <a:pt x="0" y="1714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0">
            <a:off x="635622" y="9953860"/>
            <a:ext cx="164998" cy="164998"/>
          </a:xfrm>
          <a:custGeom>
            <a:avLst/>
            <a:gdLst/>
            <a:ahLst/>
            <a:cxnLst/>
            <a:rect r="r" b="b" t="t" l="l"/>
            <a:pathLst>
              <a:path h="164998" w="164998">
                <a:moveTo>
                  <a:pt x="0" y="0"/>
                </a:moveTo>
                <a:lnTo>
                  <a:pt x="164998" y="0"/>
                </a:lnTo>
                <a:lnTo>
                  <a:pt x="164998" y="164998"/>
                </a:lnTo>
                <a:lnTo>
                  <a:pt x="0" y="164998"/>
                </a:lnTo>
                <a:lnTo>
                  <a:pt x="0" y="0"/>
                </a:lnTo>
                <a:close/>
              </a:path>
            </a:pathLst>
          </a:custGeom>
          <a:blipFill>
            <a:blip r:embed="rId10">
              <a:extLst>
                <a:ext uri="{96DAC541-7B7A-43D3-8B79-37D633B846F1}">
                  <asvg:svgBlip xmlns:asvg="http://schemas.microsoft.com/office/drawing/2016/SVG/main" r:embed="rId11"/>
                </a:ext>
              </a:extLst>
            </a:blip>
            <a:stretch>
              <a:fillRect l="0" t="-800" r="0" b="-800"/>
            </a:stretch>
          </a:blipFill>
        </p:spPr>
      </p:sp>
      <p:sp>
        <p:nvSpPr>
          <p:cNvPr name="Freeform 17" id="17"/>
          <p:cNvSpPr/>
          <p:nvPr/>
        </p:nvSpPr>
        <p:spPr>
          <a:xfrm flipH="false" flipV="false" rot="0">
            <a:off x="5012759" y="9966293"/>
            <a:ext cx="213752" cy="152566"/>
          </a:xfrm>
          <a:custGeom>
            <a:avLst/>
            <a:gdLst/>
            <a:ahLst/>
            <a:cxnLst/>
            <a:rect r="r" b="b" t="t" l="l"/>
            <a:pathLst>
              <a:path h="152566" w="213752">
                <a:moveTo>
                  <a:pt x="0" y="0"/>
                </a:moveTo>
                <a:lnTo>
                  <a:pt x="213752" y="0"/>
                </a:lnTo>
                <a:lnTo>
                  <a:pt x="213752" y="152565"/>
                </a:lnTo>
                <a:lnTo>
                  <a:pt x="0" y="1525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8" id="18"/>
          <p:cNvSpPr txBox="true"/>
          <p:nvPr/>
        </p:nvSpPr>
        <p:spPr>
          <a:xfrm rot="0">
            <a:off x="5304809" y="9941026"/>
            <a:ext cx="1795335" cy="173102"/>
          </a:xfrm>
          <a:prstGeom prst="rect">
            <a:avLst/>
          </a:prstGeom>
        </p:spPr>
        <p:txBody>
          <a:bodyPr anchor="t" rtlCol="false" tIns="0" lIns="0" bIns="0" rIns="0">
            <a:spAutoFit/>
          </a:bodyPr>
          <a:lstStyle/>
          <a:p>
            <a:pPr algn="l" marL="0" indent="0" lvl="0">
              <a:lnSpc>
                <a:spcPts val="1483"/>
              </a:lnSpc>
              <a:spcBef>
                <a:spcPct val="0"/>
              </a:spcBef>
            </a:pPr>
            <a:r>
              <a:rPr lang="en-US" sz="1059">
                <a:solidFill>
                  <a:srgbClr val="FFFFFF"/>
                </a:solidFill>
                <a:latin typeface="Montserrat"/>
                <a:ea typeface="Montserrat"/>
                <a:cs typeface="Montserrat"/>
                <a:sym typeface="Montserrat"/>
              </a:rPr>
              <a:t>hello@reallygreatsite.com</a:t>
            </a:r>
          </a:p>
        </p:txBody>
      </p:sp>
      <p:sp>
        <p:nvSpPr>
          <p:cNvPr name="TextBox 19" id="19"/>
          <p:cNvSpPr txBox="true"/>
          <p:nvPr/>
        </p:nvSpPr>
        <p:spPr>
          <a:xfrm rot="0">
            <a:off x="3020043" y="9947243"/>
            <a:ext cx="1859431" cy="173102"/>
          </a:xfrm>
          <a:prstGeom prst="rect">
            <a:avLst/>
          </a:prstGeom>
        </p:spPr>
        <p:txBody>
          <a:bodyPr anchor="t" rtlCol="false" tIns="0" lIns="0" bIns="0" rIns="0">
            <a:spAutoFit/>
          </a:bodyPr>
          <a:lstStyle/>
          <a:p>
            <a:pPr algn="l" marL="0" indent="0" lvl="0">
              <a:lnSpc>
                <a:spcPts val="1483"/>
              </a:lnSpc>
              <a:spcBef>
                <a:spcPct val="0"/>
              </a:spcBef>
            </a:pPr>
            <a:r>
              <a:rPr lang="en-US" sz="1059">
                <a:solidFill>
                  <a:srgbClr val="FFFFFF"/>
                </a:solidFill>
                <a:latin typeface="Montserrat"/>
                <a:ea typeface="Montserrat"/>
                <a:cs typeface="Montserrat"/>
                <a:sym typeface="Montserrat"/>
              </a:rPr>
              <a:t>www.</a:t>
            </a:r>
            <a:r>
              <a:rPr lang="en-US" sz="1059" u="none">
                <a:solidFill>
                  <a:srgbClr val="FFFFFF"/>
                </a:solidFill>
                <a:latin typeface="Montserrat"/>
                <a:ea typeface="Montserrat"/>
                <a:cs typeface="Montserrat"/>
                <a:sym typeface="Montserrat"/>
              </a:rPr>
              <a:t>reallygreatsite.com</a:t>
            </a:r>
          </a:p>
        </p:txBody>
      </p:sp>
      <p:sp>
        <p:nvSpPr>
          <p:cNvPr name="TextBox 20" id="20"/>
          <p:cNvSpPr txBox="true"/>
          <p:nvPr/>
        </p:nvSpPr>
        <p:spPr>
          <a:xfrm rot="0">
            <a:off x="931149" y="9956670"/>
            <a:ext cx="1662724" cy="173102"/>
          </a:xfrm>
          <a:prstGeom prst="rect">
            <a:avLst/>
          </a:prstGeom>
        </p:spPr>
        <p:txBody>
          <a:bodyPr anchor="t" rtlCol="false" tIns="0" lIns="0" bIns="0" rIns="0">
            <a:spAutoFit/>
          </a:bodyPr>
          <a:lstStyle/>
          <a:p>
            <a:pPr algn="l" marL="0" indent="0" lvl="0">
              <a:lnSpc>
                <a:spcPts val="1483"/>
              </a:lnSpc>
              <a:spcBef>
                <a:spcPct val="0"/>
              </a:spcBef>
            </a:pPr>
            <a:r>
              <a:rPr lang="en-US" sz="1059" u="none">
                <a:solidFill>
                  <a:srgbClr val="FFFFFF"/>
                </a:solidFill>
                <a:latin typeface="Montserrat"/>
                <a:ea typeface="Montserrat"/>
                <a:cs typeface="Montserrat"/>
                <a:sym typeface="Montserrat"/>
              </a:rPr>
              <a:t>+123-456-7890</a:t>
            </a:r>
          </a:p>
        </p:txBody>
      </p:sp>
      <p:sp>
        <p:nvSpPr>
          <p:cNvPr name="TextBox 21" id="21"/>
          <p:cNvSpPr txBox="true"/>
          <p:nvPr/>
        </p:nvSpPr>
        <p:spPr>
          <a:xfrm rot="0">
            <a:off x="3934780" y="2676572"/>
            <a:ext cx="2869220" cy="1726565"/>
          </a:xfrm>
          <a:prstGeom prst="rect">
            <a:avLst/>
          </a:prstGeom>
        </p:spPr>
        <p:txBody>
          <a:bodyPr anchor="t" rtlCol="false" tIns="0" lIns="0" bIns="0" rIns="0">
            <a:spAutoFit/>
          </a:bodyPr>
          <a:lstStyle/>
          <a:p>
            <a:pPr algn="l">
              <a:lnSpc>
                <a:spcPts val="1960"/>
              </a:lnSpc>
            </a:pPr>
            <a:r>
              <a:rPr lang="en-US" sz="1400" b="true">
                <a:solidFill>
                  <a:srgbClr val="1E1E1E"/>
                </a:solidFill>
                <a:latin typeface="Montserrat Medium"/>
                <a:ea typeface="Montserrat Medium"/>
                <a:cs typeface="Montserrat Medium"/>
                <a:sym typeface="Montserrat Medium"/>
              </a:rPr>
              <a:t>A magazine is a periodical publication, which can either be printed or published electronically. It is issued regularly, usually every week or every month, and it contains a variety of content. </a:t>
            </a:r>
          </a:p>
        </p:txBody>
      </p:sp>
      <p:sp>
        <p:nvSpPr>
          <p:cNvPr name="TextBox 22" id="22"/>
          <p:cNvSpPr txBox="true"/>
          <p:nvPr/>
        </p:nvSpPr>
        <p:spPr>
          <a:xfrm rot="0">
            <a:off x="3934780" y="4532892"/>
            <a:ext cx="2869220" cy="1726565"/>
          </a:xfrm>
          <a:prstGeom prst="rect">
            <a:avLst/>
          </a:prstGeom>
        </p:spPr>
        <p:txBody>
          <a:bodyPr anchor="t" rtlCol="false" tIns="0" lIns="0" bIns="0" rIns="0">
            <a:spAutoFit/>
          </a:bodyPr>
          <a:lstStyle/>
          <a:p>
            <a:pPr algn="l">
              <a:lnSpc>
                <a:spcPts val="1960"/>
              </a:lnSpc>
            </a:pPr>
            <a:r>
              <a:rPr lang="en-US" sz="1400" b="true">
                <a:solidFill>
                  <a:srgbClr val="1E1E1E"/>
                </a:solidFill>
                <a:latin typeface="Montserrat Medium"/>
                <a:ea typeface="Montserrat Medium"/>
                <a:cs typeface="Montserrat Medium"/>
                <a:sym typeface="Montserrat Medium"/>
              </a:rPr>
              <a:t>This can include articles, stories, photographs, and advertisements. To create your own, choose a topic that interests you. It can be anything from fashion and beauty to travel and the news.</a:t>
            </a:r>
          </a:p>
        </p:txBody>
      </p:sp>
      <p:sp>
        <p:nvSpPr>
          <p:cNvPr name="TextBox 23" id="23"/>
          <p:cNvSpPr txBox="true"/>
          <p:nvPr/>
        </p:nvSpPr>
        <p:spPr>
          <a:xfrm rot="0">
            <a:off x="1205602" y="6636111"/>
            <a:ext cx="2356899" cy="735965"/>
          </a:xfrm>
          <a:prstGeom prst="rect">
            <a:avLst/>
          </a:prstGeom>
        </p:spPr>
        <p:txBody>
          <a:bodyPr anchor="t" rtlCol="false" tIns="0" lIns="0" bIns="0" rIns="0">
            <a:spAutoFit/>
          </a:bodyPr>
          <a:lstStyle/>
          <a:p>
            <a:pPr algn="l">
              <a:lnSpc>
                <a:spcPts val="1960"/>
              </a:lnSpc>
            </a:pPr>
            <a:r>
              <a:rPr lang="en-US" sz="1400" b="true">
                <a:solidFill>
                  <a:srgbClr val="1E1E1E"/>
                </a:solidFill>
                <a:latin typeface="Montserrat Medium"/>
                <a:ea typeface="Montserrat Medium"/>
                <a:cs typeface="Montserrat Medium"/>
                <a:sym typeface="Montserrat Medium"/>
              </a:rPr>
              <a:t>This can include articles, stories, photographs, and advertisements.</a:t>
            </a:r>
          </a:p>
        </p:txBody>
      </p:sp>
      <p:sp>
        <p:nvSpPr>
          <p:cNvPr name="TextBox 24" id="24"/>
          <p:cNvSpPr txBox="true"/>
          <p:nvPr/>
        </p:nvSpPr>
        <p:spPr>
          <a:xfrm rot="0">
            <a:off x="538501" y="6720884"/>
            <a:ext cx="392648" cy="537845"/>
          </a:xfrm>
          <a:prstGeom prst="rect">
            <a:avLst/>
          </a:prstGeom>
        </p:spPr>
        <p:txBody>
          <a:bodyPr anchor="t" rtlCol="false" tIns="0" lIns="0" bIns="0" rIns="0">
            <a:spAutoFit/>
          </a:bodyPr>
          <a:lstStyle/>
          <a:p>
            <a:pPr algn="l">
              <a:lnSpc>
                <a:spcPts val="4480"/>
              </a:lnSpc>
            </a:pPr>
            <a:r>
              <a:rPr lang="en-US" sz="3200" b="true">
                <a:solidFill>
                  <a:srgbClr val="1E1E1E"/>
                </a:solidFill>
                <a:latin typeface="Montserrat Bold"/>
                <a:ea typeface="Montserrat Bold"/>
                <a:cs typeface="Montserrat Bold"/>
                <a:sym typeface="Montserrat Bold"/>
              </a:rPr>
              <a:t>1.</a:t>
            </a:r>
          </a:p>
        </p:txBody>
      </p:sp>
      <p:sp>
        <p:nvSpPr>
          <p:cNvPr name="TextBox 25" id="25"/>
          <p:cNvSpPr txBox="true"/>
          <p:nvPr/>
        </p:nvSpPr>
        <p:spPr>
          <a:xfrm rot="0">
            <a:off x="1205602" y="7667917"/>
            <a:ext cx="2356899" cy="735965"/>
          </a:xfrm>
          <a:prstGeom prst="rect">
            <a:avLst/>
          </a:prstGeom>
        </p:spPr>
        <p:txBody>
          <a:bodyPr anchor="t" rtlCol="false" tIns="0" lIns="0" bIns="0" rIns="0">
            <a:spAutoFit/>
          </a:bodyPr>
          <a:lstStyle/>
          <a:p>
            <a:pPr algn="l">
              <a:lnSpc>
                <a:spcPts val="1960"/>
              </a:lnSpc>
            </a:pPr>
            <a:r>
              <a:rPr lang="en-US" sz="1400" b="true">
                <a:solidFill>
                  <a:srgbClr val="1E1E1E"/>
                </a:solidFill>
                <a:latin typeface="Montserrat Medium"/>
                <a:ea typeface="Montserrat Medium"/>
                <a:cs typeface="Montserrat Medium"/>
                <a:sym typeface="Montserrat Medium"/>
              </a:rPr>
              <a:t>It is issued regularly, usually every week or every month.</a:t>
            </a:r>
          </a:p>
        </p:txBody>
      </p:sp>
      <p:sp>
        <p:nvSpPr>
          <p:cNvPr name="TextBox 26" id="26"/>
          <p:cNvSpPr txBox="true"/>
          <p:nvPr/>
        </p:nvSpPr>
        <p:spPr>
          <a:xfrm rot="0">
            <a:off x="538501" y="7752689"/>
            <a:ext cx="392648" cy="537845"/>
          </a:xfrm>
          <a:prstGeom prst="rect">
            <a:avLst/>
          </a:prstGeom>
        </p:spPr>
        <p:txBody>
          <a:bodyPr anchor="t" rtlCol="false" tIns="0" lIns="0" bIns="0" rIns="0">
            <a:spAutoFit/>
          </a:bodyPr>
          <a:lstStyle/>
          <a:p>
            <a:pPr algn="l">
              <a:lnSpc>
                <a:spcPts val="4480"/>
              </a:lnSpc>
            </a:pPr>
            <a:r>
              <a:rPr lang="en-US" sz="3200" b="true">
                <a:solidFill>
                  <a:srgbClr val="1E1E1E"/>
                </a:solidFill>
                <a:latin typeface="Montserrat Bold"/>
                <a:ea typeface="Montserrat Bold"/>
                <a:cs typeface="Montserrat Bold"/>
                <a:sym typeface="Montserrat Bold"/>
              </a:rPr>
              <a:t>2.</a:t>
            </a:r>
          </a:p>
        </p:txBody>
      </p:sp>
      <p:sp>
        <p:nvSpPr>
          <p:cNvPr name="TextBox 27" id="27"/>
          <p:cNvSpPr txBox="true"/>
          <p:nvPr/>
        </p:nvSpPr>
        <p:spPr>
          <a:xfrm rot="0">
            <a:off x="1205602" y="8715707"/>
            <a:ext cx="2356899" cy="735965"/>
          </a:xfrm>
          <a:prstGeom prst="rect">
            <a:avLst/>
          </a:prstGeom>
        </p:spPr>
        <p:txBody>
          <a:bodyPr anchor="t" rtlCol="false" tIns="0" lIns="0" bIns="0" rIns="0">
            <a:spAutoFit/>
          </a:bodyPr>
          <a:lstStyle/>
          <a:p>
            <a:pPr algn="l">
              <a:lnSpc>
                <a:spcPts val="1960"/>
              </a:lnSpc>
            </a:pPr>
            <a:r>
              <a:rPr lang="en-US" sz="1400" b="true">
                <a:solidFill>
                  <a:srgbClr val="1E1E1E"/>
                </a:solidFill>
                <a:latin typeface="Montserrat Medium"/>
                <a:ea typeface="Montserrat Medium"/>
                <a:cs typeface="Montserrat Medium"/>
                <a:sym typeface="Montserrat Medium"/>
              </a:rPr>
              <a:t>It can be anything from fashion and beauty to travel and the news.</a:t>
            </a:r>
          </a:p>
        </p:txBody>
      </p:sp>
      <p:sp>
        <p:nvSpPr>
          <p:cNvPr name="TextBox 28" id="28"/>
          <p:cNvSpPr txBox="true"/>
          <p:nvPr/>
        </p:nvSpPr>
        <p:spPr>
          <a:xfrm rot="0">
            <a:off x="538501" y="8800480"/>
            <a:ext cx="392648" cy="537845"/>
          </a:xfrm>
          <a:prstGeom prst="rect">
            <a:avLst/>
          </a:prstGeom>
        </p:spPr>
        <p:txBody>
          <a:bodyPr anchor="t" rtlCol="false" tIns="0" lIns="0" bIns="0" rIns="0">
            <a:spAutoFit/>
          </a:bodyPr>
          <a:lstStyle/>
          <a:p>
            <a:pPr algn="l">
              <a:lnSpc>
                <a:spcPts val="4480"/>
              </a:lnSpc>
            </a:pPr>
            <a:r>
              <a:rPr lang="en-US" sz="3200" b="true">
                <a:solidFill>
                  <a:srgbClr val="1E1E1E"/>
                </a:solidFill>
                <a:latin typeface="Montserrat Bold"/>
                <a:ea typeface="Montserrat Bold"/>
                <a:cs typeface="Montserrat Bold"/>
                <a:sym typeface="Montserrat Bold"/>
              </a:rPr>
              <a:t>3.</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4300" y="-114300"/>
            <a:ext cx="7788600" cy="10920600"/>
            <a:chOff x="0" y="0"/>
            <a:chExt cx="10384800" cy="14560800"/>
          </a:xfrm>
        </p:grpSpPr>
        <p:pic>
          <p:nvPicPr>
            <p:cNvPr name="Picture 3" id="3"/>
            <p:cNvPicPr>
              <a:picLocks noChangeAspect="true"/>
            </p:cNvPicPr>
            <p:nvPr/>
          </p:nvPicPr>
          <p:blipFill>
            <a:blip r:embed="rId2"/>
            <a:srcRect l="27102" t="0" r="42705" b="0"/>
            <a:stretch>
              <a:fillRect/>
            </a:stretch>
          </p:blipFill>
          <p:spPr>
            <a:xfrm flipH="true" flipV="false">
              <a:off x="0" y="0"/>
              <a:ext cx="10384800" cy="14560800"/>
            </a:xfrm>
            <a:prstGeom prst="rect">
              <a:avLst/>
            </a:prstGeom>
          </p:spPr>
        </p:pic>
      </p:grpSp>
      <p:sp>
        <p:nvSpPr>
          <p:cNvPr name="AutoShape 4" id="4"/>
          <p:cNvSpPr/>
          <p:nvPr/>
        </p:nvSpPr>
        <p:spPr>
          <a:xfrm rot="0">
            <a:off x="247934" y="9805341"/>
            <a:ext cx="7064132" cy="459274"/>
          </a:xfrm>
          <a:prstGeom prst="rect">
            <a:avLst/>
          </a:prstGeom>
          <a:solidFill>
            <a:srgbClr val="454747"/>
          </a:solidFill>
        </p:spPr>
      </p:sp>
      <p:sp>
        <p:nvSpPr>
          <p:cNvPr name="Freeform 5" id="5"/>
          <p:cNvSpPr/>
          <p:nvPr/>
        </p:nvSpPr>
        <p:spPr>
          <a:xfrm flipH="false" flipV="false" rot="0">
            <a:off x="2719766" y="9940186"/>
            <a:ext cx="171480" cy="171480"/>
          </a:xfrm>
          <a:custGeom>
            <a:avLst/>
            <a:gdLst/>
            <a:ahLst/>
            <a:cxnLst/>
            <a:rect r="r" b="b" t="t" l="l"/>
            <a:pathLst>
              <a:path h="171480" w="171480">
                <a:moveTo>
                  <a:pt x="0" y="0"/>
                </a:moveTo>
                <a:lnTo>
                  <a:pt x="171480" y="0"/>
                </a:lnTo>
                <a:lnTo>
                  <a:pt x="171480" y="171480"/>
                </a:lnTo>
                <a:lnTo>
                  <a:pt x="0" y="1714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635622" y="9953860"/>
            <a:ext cx="164998" cy="164998"/>
          </a:xfrm>
          <a:custGeom>
            <a:avLst/>
            <a:gdLst/>
            <a:ahLst/>
            <a:cxnLst/>
            <a:rect r="r" b="b" t="t" l="l"/>
            <a:pathLst>
              <a:path h="164998" w="164998">
                <a:moveTo>
                  <a:pt x="0" y="0"/>
                </a:moveTo>
                <a:lnTo>
                  <a:pt x="164998" y="0"/>
                </a:lnTo>
                <a:lnTo>
                  <a:pt x="164998" y="164998"/>
                </a:lnTo>
                <a:lnTo>
                  <a:pt x="0" y="164998"/>
                </a:lnTo>
                <a:lnTo>
                  <a:pt x="0" y="0"/>
                </a:lnTo>
                <a:close/>
              </a:path>
            </a:pathLst>
          </a:custGeom>
          <a:blipFill>
            <a:blip r:embed="rId5">
              <a:extLst>
                <a:ext uri="{96DAC541-7B7A-43D3-8B79-37D633B846F1}">
                  <asvg:svgBlip xmlns:asvg="http://schemas.microsoft.com/office/drawing/2016/SVG/main" r:embed="rId6"/>
                </a:ext>
              </a:extLst>
            </a:blip>
            <a:stretch>
              <a:fillRect l="0" t="-800" r="0" b="-800"/>
            </a:stretch>
          </a:blipFill>
        </p:spPr>
      </p:sp>
      <p:sp>
        <p:nvSpPr>
          <p:cNvPr name="Freeform 7" id="7"/>
          <p:cNvSpPr/>
          <p:nvPr/>
        </p:nvSpPr>
        <p:spPr>
          <a:xfrm flipH="false" flipV="false" rot="0">
            <a:off x="5012759" y="9966293"/>
            <a:ext cx="213752" cy="152566"/>
          </a:xfrm>
          <a:custGeom>
            <a:avLst/>
            <a:gdLst/>
            <a:ahLst/>
            <a:cxnLst/>
            <a:rect r="r" b="b" t="t" l="l"/>
            <a:pathLst>
              <a:path h="152566" w="213752">
                <a:moveTo>
                  <a:pt x="0" y="0"/>
                </a:moveTo>
                <a:lnTo>
                  <a:pt x="213752" y="0"/>
                </a:lnTo>
                <a:lnTo>
                  <a:pt x="213752" y="152565"/>
                </a:lnTo>
                <a:lnTo>
                  <a:pt x="0" y="1525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5304809" y="9941026"/>
            <a:ext cx="1795335" cy="173102"/>
          </a:xfrm>
          <a:prstGeom prst="rect">
            <a:avLst/>
          </a:prstGeom>
        </p:spPr>
        <p:txBody>
          <a:bodyPr anchor="t" rtlCol="false" tIns="0" lIns="0" bIns="0" rIns="0">
            <a:spAutoFit/>
          </a:bodyPr>
          <a:lstStyle/>
          <a:p>
            <a:pPr algn="l" marL="0" indent="0" lvl="0">
              <a:lnSpc>
                <a:spcPts val="1483"/>
              </a:lnSpc>
              <a:spcBef>
                <a:spcPct val="0"/>
              </a:spcBef>
            </a:pPr>
            <a:r>
              <a:rPr lang="en-US" sz="1059">
                <a:solidFill>
                  <a:srgbClr val="FFFFFF"/>
                </a:solidFill>
                <a:latin typeface="Montserrat"/>
                <a:ea typeface="Montserrat"/>
                <a:cs typeface="Montserrat"/>
                <a:sym typeface="Montserrat"/>
              </a:rPr>
              <a:t>hello@reallygreatsite.com</a:t>
            </a:r>
          </a:p>
        </p:txBody>
      </p:sp>
      <p:sp>
        <p:nvSpPr>
          <p:cNvPr name="TextBox 9" id="9"/>
          <p:cNvSpPr txBox="true"/>
          <p:nvPr/>
        </p:nvSpPr>
        <p:spPr>
          <a:xfrm rot="0">
            <a:off x="3020043" y="9947243"/>
            <a:ext cx="1859431" cy="173102"/>
          </a:xfrm>
          <a:prstGeom prst="rect">
            <a:avLst/>
          </a:prstGeom>
        </p:spPr>
        <p:txBody>
          <a:bodyPr anchor="t" rtlCol="false" tIns="0" lIns="0" bIns="0" rIns="0">
            <a:spAutoFit/>
          </a:bodyPr>
          <a:lstStyle/>
          <a:p>
            <a:pPr algn="l" marL="0" indent="0" lvl="0">
              <a:lnSpc>
                <a:spcPts val="1483"/>
              </a:lnSpc>
              <a:spcBef>
                <a:spcPct val="0"/>
              </a:spcBef>
            </a:pPr>
            <a:r>
              <a:rPr lang="en-US" sz="1059">
                <a:solidFill>
                  <a:srgbClr val="FFFFFF"/>
                </a:solidFill>
                <a:latin typeface="Montserrat"/>
                <a:ea typeface="Montserrat"/>
                <a:cs typeface="Montserrat"/>
                <a:sym typeface="Montserrat"/>
              </a:rPr>
              <a:t>www.</a:t>
            </a:r>
            <a:r>
              <a:rPr lang="en-US" sz="1059" u="none">
                <a:solidFill>
                  <a:srgbClr val="FFFFFF"/>
                </a:solidFill>
                <a:latin typeface="Montserrat"/>
                <a:ea typeface="Montserrat"/>
                <a:cs typeface="Montserrat"/>
                <a:sym typeface="Montserrat"/>
              </a:rPr>
              <a:t>reallygreatsite.com</a:t>
            </a:r>
          </a:p>
        </p:txBody>
      </p:sp>
      <p:sp>
        <p:nvSpPr>
          <p:cNvPr name="TextBox 10" id="10"/>
          <p:cNvSpPr txBox="true"/>
          <p:nvPr/>
        </p:nvSpPr>
        <p:spPr>
          <a:xfrm rot="0">
            <a:off x="931149" y="9956670"/>
            <a:ext cx="1662724" cy="173102"/>
          </a:xfrm>
          <a:prstGeom prst="rect">
            <a:avLst/>
          </a:prstGeom>
        </p:spPr>
        <p:txBody>
          <a:bodyPr anchor="t" rtlCol="false" tIns="0" lIns="0" bIns="0" rIns="0">
            <a:spAutoFit/>
          </a:bodyPr>
          <a:lstStyle/>
          <a:p>
            <a:pPr algn="l" marL="0" indent="0" lvl="0">
              <a:lnSpc>
                <a:spcPts val="1483"/>
              </a:lnSpc>
              <a:spcBef>
                <a:spcPct val="0"/>
              </a:spcBef>
            </a:pPr>
            <a:r>
              <a:rPr lang="en-US" sz="1059" u="none">
                <a:solidFill>
                  <a:srgbClr val="FFFFFF"/>
                </a:solidFill>
                <a:latin typeface="Montserrat"/>
                <a:ea typeface="Montserrat"/>
                <a:cs typeface="Montserrat"/>
                <a:sym typeface="Montserrat"/>
              </a:rPr>
              <a:t>+123-456-7890</a:t>
            </a:r>
          </a:p>
        </p:txBody>
      </p:sp>
      <p:sp>
        <p:nvSpPr>
          <p:cNvPr name="AutoShape 11" id="11"/>
          <p:cNvSpPr/>
          <p:nvPr/>
        </p:nvSpPr>
        <p:spPr>
          <a:xfrm rot="0">
            <a:off x="-188943" y="1583453"/>
            <a:ext cx="6417970" cy="2779389"/>
          </a:xfrm>
          <a:prstGeom prst="rect">
            <a:avLst/>
          </a:prstGeom>
          <a:solidFill>
            <a:srgbClr val="D1AC16"/>
          </a:solidFill>
        </p:spPr>
      </p:sp>
      <p:sp>
        <p:nvSpPr>
          <p:cNvPr name="TextBox 12" id="12"/>
          <p:cNvSpPr txBox="true"/>
          <p:nvPr/>
        </p:nvSpPr>
        <p:spPr>
          <a:xfrm rot="0">
            <a:off x="1609953" y="1671672"/>
            <a:ext cx="3828536" cy="811530"/>
          </a:xfrm>
          <a:prstGeom prst="rect">
            <a:avLst/>
          </a:prstGeom>
        </p:spPr>
        <p:txBody>
          <a:bodyPr anchor="t" rtlCol="false" tIns="0" lIns="0" bIns="0" rIns="0">
            <a:spAutoFit/>
          </a:bodyPr>
          <a:lstStyle/>
          <a:p>
            <a:pPr algn="r">
              <a:lnSpc>
                <a:spcPts val="6719"/>
              </a:lnSpc>
            </a:pPr>
            <a:r>
              <a:rPr lang="en-US" sz="4800">
                <a:solidFill>
                  <a:srgbClr val="FFFFFF"/>
                </a:solidFill>
                <a:latin typeface="Montserrat"/>
                <a:ea typeface="Montserrat"/>
                <a:cs typeface="Montserrat"/>
                <a:sym typeface="Montserrat"/>
              </a:rPr>
              <a:t>END OF</a:t>
            </a:r>
          </a:p>
        </p:txBody>
      </p:sp>
      <p:sp>
        <p:nvSpPr>
          <p:cNvPr name="TextBox 13" id="13"/>
          <p:cNvSpPr txBox="true"/>
          <p:nvPr/>
        </p:nvSpPr>
        <p:spPr>
          <a:xfrm rot="0">
            <a:off x="1206092" y="2397477"/>
            <a:ext cx="4232397" cy="844551"/>
          </a:xfrm>
          <a:prstGeom prst="rect">
            <a:avLst/>
          </a:prstGeom>
        </p:spPr>
        <p:txBody>
          <a:bodyPr anchor="t" rtlCol="false" tIns="0" lIns="0" bIns="0" rIns="0">
            <a:spAutoFit/>
          </a:bodyPr>
          <a:lstStyle/>
          <a:p>
            <a:pPr algn="r">
              <a:lnSpc>
                <a:spcPts val="6999"/>
              </a:lnSpc>
            </a:pPr>
            <a:r>
              <a:rPr lang="en-US" b="true" sz="4999">
                <a:solidFill>
                  <a:srgbClr val="FFFFFF"/>
                </a:solidFill>
                <a:latin typeface="Montserrat Semi-Bold"/>
                <a:ea typeface="Montserrat Semi-Bold"/>
                <a:cs typeface="Montserrat Semi-Bold"/>
                <a:sym typeface="Montserrat Semi-Bold"/>
              </a:rPr>
              <a:t>PROPOSAL</a:t>
            </a:r>
          </a:p>
        </p:txBody>
      </p:sp>
      <p:sp>
        <p:nvSpPr>
          <p:cNvPr name="AutoShape 14" id="14"/>
          <p:cNvSpPr/>
          <p:nvPr/>
        </p:nvSpPr>
        <p:spPr>
          <a:xfrm rot="0">
            <a:off x="5728698" y="2120300"/>
            <a:ext cx="1000660" cy="2851255"/>
          </a:xfrm>
          <a:prstGeom prst="rect">
            <a:avLst/>
          </a:prstGeom>
          <a:solidFill>
            <a:srgbClr val="454747"/>
          </a:solidFill>
        </p:spPr>
      </p:sp>
      <p:sp>
        <p:nvSpPr>
          <p:cNvPr name="AutoShape 15" id="15"/>
          <p:cNvSpPr/>
          <p:nvPr/>
        </p:nvSpPr>
        <p:spPr>
          <a:xfrm rot="0">
            <a:off x="-1571403" y="3454728"/>
            <a:ext cx="7009892" cy="0"/>
          </a:xfrm>
          <a:prstGeom prst="line">
            <a:avLst/>
          </a:prstGeom>
          <a:ln cap="flat" w="47625">
            <a:solidFill>
              <a:srgbClr val="FFFFFF"/>
            </a:solidFill>
            <a:prstDash val="solid"/>
            <a:headEnd type="none" len="sm" w="sm"/>
            <a:tailEnd type="none" len="sm" w="sm"/>
          </a:ln>
        </p:spPr>
      </p:sp>
      <p:sp>
        <p:nvSpPr>
          <p:cNvPr name="Freeform 16" id="16"/>
          <p:cNvSpPr/>
          <p:nvPr/>
        </p:nvSpPr>
        <p:spPr>
          <a:xfrm flipH="false" flipV="false" rot="0">
            <a:off x="6309223" y="4482316"/>
            <a:ext cx="840269" cy="978479"/>
          </a:xfrm>
          <a:custGeom>
            <a:avLst/>
            <a:gdLst/>
            <a:ahLst/>
            <a:cxnLst/>
            <a:rect r="r" b="b" t="t" l="l"/>
            <a:pathLst>
              <a:path h="978479" w="840269">
                <a:moveTo>
                  <a:pt x="0" y="0"/>
                </a:moveTo>
                <a:lnTo>
                  <a:pt x="840269" y="0"/>
                </a:lnTo>
                <a:lnTo>
                  <a:pt x="840269" y="978479"/>
                </a:lnTo>
                <a:lnTo>
                  <a:pt x="0" y="97847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1713993" y="3709145"/>
            <a:ext cx="3724496" cy="460374"/>
          </a:xfrm>
          <a:prstGeom prst="rect">
            <a:avLst/>
          </a:prstGeom>
        </p:spPr>
        <p:txBody>
          <a:bodyPr anchor="t" rtlCol="false" tIns="0" lIns="0" bIns="0" rIns="0">
            <a:spAutoFit/>
          </a:bodyPr>
          <a:lstStyle/>
          <a:p>
            <a:pPr algn="r">
              <a:lnSpc>
                <a:spcPts val="3499"/>
              </a:lnSpc>
            </a:pPr>
            <a:r>
              <a:rPr lang="en-US" b="true" sz="3499">
                <a:solidFill>
                  <a:srgbClr val="FFFFFF"/>
                </a:solidFill>
                <a:latin typeface="Montserrat Semi-Bold"/>
                <a:ea typeface="Montserrat Semi-Bold"/>
                <a:cs typeface="Montserrat Semi-Bold"/>
                <a:sym typeface="Montserrat Semi-Bold"/>
              </a:rPr>
              <a:t>THANK YOU</a:t>
            </a:r>
          </a:p>
        </p:txBody>
      </p:sp>
      <p:sp>
        <p:nvSpPr>
          <p:cNvPr name="AutoShape 18" id="18"/>
          <p:cNvSpPr/>
          <p:nvPr/>
        </p:nvSpPr>
        <p:spPr>
          <a:xfrm rot="0">
            <a:off x="756000" y="8419702"/>
            <a:ext cx="1002673" cy="460198"/>
          </a:xfrm>
          <a:prstGeom prst="rect">
            <a:avLst/>
          </a:prstGeom>
          <a:solidFill>
            <a:srgbClr val="D1AC16">
              <a:alpha val="84706"/>
            </a:srgbClr>
          </a:solidFill>
        </p:spPr>
      </p:sp>
      <p:sp>
        <p:nvSpPr>
          <p:cNvPr name="Freeform 19" id="19"/>
          <p:cNvSpPr/>
          <p:nvPr/>
        </p:nvSpPr>
        <p:spPr>
          <a:xfrm flipH="false" flipV="false" rot="0">
            <a:off x="931149" y="-887207"/>
            <a:ext cx="1608246" cy="1872776"/>
          </a:xfrm>
          <a:custGeom>
            <a:avLst/>
            <a:gdLst/>
            <a:ahLst/>
            <a:cxnLst/>
            <a:rect r="r" b="b" t="t" l="l"/>
            <a:pathLst>
              <a:path h="1872776" w="1608246">
                <a:moveTo>
                  <a:pt x="0" y="0"/>
                </a:moveTo>
                <a:lnTo>
                  <a:pt x="1608246" y="0"/>
                </a:lnTo>
                <a:lnTo>
                  <a:pt x="1608246" y="1872776"/>
                </a:lnTo>
                <a:lnTo>
                  <a:pt x="0" y="187277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DAGZurf3kFw</dc:identifier>
  <dcterms:modified xsi:type="dcterms:W3CDTF">2011-08-01T06:04:30Z</dcterms:modified>
  <cp:revision>1</cp:revision>
  <dc:title>Yellow Modern Business Proposal</dc:title>
</cp:coreProperties>
</file>